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3"/>
  </p:notesMasterIdLst>
  <p:sldIdLst>
    <p:sldId id="256" r:id="rId2"/>
    <p:sldId id="316" r:id="rId3"/>
    <p:sldId id="263" r:id="rId4"/>
    <p:sldId id="312" r:id="rId5"/>
    <p:sldId id="267" r:id="rId6"/>
    <p:sldId id="268" r:id="rId7"/>
    <p:sldId id="317" r:id="rId8"/>
    <p:sldId id="318" r:id="rId9"/>
    <p:sldId id="271" r:id="rId10"/>
    <p:sldId id="273" r:id="rId11"/>
    <p:sldId id="275" r:id="rId12"/>
    <p:sldId id="277" r:id="rId13"/>
    <p:sldId id="272" r:id="rId14"/>
    <p:sldId id="278" r:id="rId15"/>
    <p:sldId id="279" r:id="rId16"/>
    <p:sldId id="280" r:id="rId17"/>
    <p:sldId id="284" r:id="rId18"/>
    <p:sldId id="288" r:id="rId19"/>
    <p:sldId id="299" r:id="rId20"/>
    <p:sldId id="300" r:id="rId21"/>
    <p:sldId id="302" r:id="rId22"/>
    <p:sldId id="303" r:id="rId23"/>
    <p:sldId id="304" r:id="rId24"/>
    <p:sldId id="305" r:id="rId25"/>
    <p:sldId id="306" r:id="rId26"/>
    <p:sldId id="307" r:id="rId27"/>
    <p:sldId id="308" r:id="rId28"/>
    <p:sldId id="310" r:id="rId29"/>
    <p:sldId id="313" r:id="rId30"/>
    <p:sldId id="315" r:id="rId31"/>
    <p:sldId id="309" r:id="rId32"/>
  </p:sldIdLst>
  <p:sldSz cx="9144000" cy="6858000" type="screen4x3"/>
  <p:notesSz cx="6858000" cy="9144000"/>
  <p:defaultTextStyle>
    <a:defPPr lvl="0">
      <a:defRPr lang="tr-T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8A175-EC95-40A7-B8A5-31FF5314EAC1}" type="datetimeFigureOut">
              <a:rPr lang="tr-TR" smtClean="0"/>
              <a:pPr/>
              <a:t>4.01.2024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750675-6D58-40F9-A26B-A9F13BC8D455}" type="slidenum">
              <a:rPr lang="tr-TR" smtClean="0"/>
              <a:pPr/>
              <a:t>‹#›</a:t>
            </a:fld>
            <a:endParaRPr lang="tr-TR"/>
          </a:p>
        </p:txBody>
      </p:sp>
    </p:spTree>
    <p:extLst>
      <p:ext uri="{BB962C8B-B14F-4D97-AF65-F5344CB8AC3E}">
        <p14:creationId xmlns:p14="http://schemas.microsoft.com/office/powerpoint/2010/main" xmlns="" val="425318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p>
        </p:txBody>
      </p:sp>
      <p:sp>
        <p:nvSpPr>
          <p:cNvPr id="4" name="Slayt Numarası Yer Tutucusu 3"/>
          <p:cNvSpPr>
            <a:spLocks noGrp="1"/>
          </p:cNvSpPr>
          <p:nvPr>
            <p:ph type="sldNum" sz="quarter" idx="10"/>
          </p:nvPr>
        </p:nvSpPr>
        <p:spPr/>
        <p:txBody>
          <a:bodyPr/>
          <a:lstStyle/>
          <a:p>
            <a:fld id="{18750675-6D58-40F9-A26B-A9F13BC8D455}" type="slidenum">
              <a:rPr lang="tr-TR" smtClean="0"/>
              <a:pPr/>
              <a:t>1</a:t>
            </a:fld>
            <a:endParaRPr lang="tr-TR"/>
          </a:p>
        </p:txBody>
      </p:sp>
    </p:spTree>
    <p:extLst>
      <p:ext uri="{BB962C8B-B14F-4D97-AF65-F5344CB8AC3E}">
        <p14:creationId xmlns:p14="http://schemas.microsoft.com/office/powerpoint/2010/main" xmlns="" val="898421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BU NEDENLE ADAYLAR HİÇBİR SURETTE YERLEŞMEK İSTEMEDİKLERİ OKULLARI TERCİHLERİ ARASINDA BULUNDURMAMALIDIRLAR.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pPr/>
              <a:t>14</a:t>
            </a:fld>
            <a:endParaRPr lang="tr-TR"/>
          </a:p>
        </p:txBody>
      </p:sp>
    </p:spTree>
    <p:extLst>
      <p:ext uri="{BB962C8B-B14F-4D97-AF65-F5344CB8AC3E}">
        <p14:creationId xmlns:p14="http://schemas.microsoft.com/office/powerpoint/2010/main" xmlns="" val="3414384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pPr/>
              <a:t>15</a:t>
            </a:fld>
            <a:endParaRPr lang="tr-TR"/>
          </a:p>
        </p:txBody>
      </p:sp>
    </p:spTree>
    <p:extLst>
      <p:ext uri="{BB962C8B-B14F-4D97-AF65-F5344CB8AC3E}">
        <p14:creationId xmlns:p14="http://schemas.microsoft.com/office/powerpoint/2010/main" xmlns="" val="3414384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latin typeface="Times New Roman" panose="02020603050405020304" pitchFamily="18" charset="0"/>
                <a:cs typeface="Times New Roman" panose="02020603050405020304" pitchFamily="18" charset="0"/>
              </a:rPr>
              <a:t>HARP OKULLARI İÇİN ADAY DEĞERLENDİRME PUANLARI;</a:t>
            </a:r>
          </a:p>
          <a:p>
            <a:r>
              <a:rPr lang="tr-TR" b="1" dirty="0">
                <a:latin typeface="Times New Roman" panose="02020603050405020304" pitchFamily="18" charset="0"/>
                <a:cs typeface="Times New Roman" panose="02020603050405020304" pitchFamily="18" charset="0"/>
              </a:rPr>
              <a:t>YKS-AYT PUANLARI’NIN %55’İ, FİZİKİ YETERLİLİK TESTİ PUANININ %15’İ VE SÖZLÜ MÜLAKAT PUANLARININ %30’U ALINARAK OLUŞMAKTADIR.</a:t>
            </a:r>
          </a:p>
          <a:p>
            <a:r>
              <a:rPr lang="tr-TR" b="1" dirty="0">
                <a:latin typeface="Times New Roman" panose="02020603050405020304" pitchFamily="18" charset="0"/>
                <a:cs typeface="Times New Roman" panose="02020603050405020304" pitchFamily="18" charset="0"/>
              </a:rPr>
              <a:t>KARA, DENİZ VE HAVA ASTSUBAY MESLEK YÜKSEKOKULLARI VE SAHİL GÜVENLİK İÇİN ADAY DEĞERLENDİRME PUANLARI;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YKS-TYT PUANLARININ %55’İ, </a:t>
            </a:r>
            <a:r>
              <a:rPr kumimoji="0" lang="tr-TR"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FİZİKİ YETERLİLİK TESTİ PUANININ %15’İ VE SÖZLÜ MÜLAKAT PUANLARININ %30’U ALINARAK OLUŞMAKTADIR.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BANDO ASTSUBAY MESLEK YÜKSEKOKULU İÇİN ADAY DEĞERLENDİRME PUANLARI;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MÜZİK YETENEĞİ VE MÜZİK BİLGİSİ SEVİYE TESPİT SINAVI PUANININ %55’İ, FİZİKİ YETERLİLİK TESTİ PUANI’NIN %10’U, YKS-TYT PUANININ %5’İ VE SÖZLÜ MÜLAKAT PUANININ %30’UNDAN OLUŞMAKTADIR.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pPr/>
              <a:t>16</a:t>
            </a:fld>
            <a:endParaRPr lang="tr-TR"/>
          </a:p>
        </p:txBody>
      </p:sp>
    </p:spTree>
    <p:extLst>
      <p:ext uri="{BB962C8B-B14F-4D97-AF65-F5344CB8AC3E}">
        <p14:creationId xmlns:p14="http://schemas.microsoft.com/office/powerpoint/2010/main" xmlns="" val="341438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HARP OKULLARI VE ASTSUBAY MESLEK YÜKSEKOKULLARINA ÇAĞRI İŞLEMLERİNDE KULLANILACAK PUAN TÜRLERİ YANSIDA GÖRÜLDÜĞÜ GİBİDİR.</a:t>
            </a:r>
          </a:p>
          <a:p>
            <a:endParaRPr lang="tr-TR" b="1" dirty="0"/>
          </a:p>
        </p:txBody>
      </p:sp>
      <p:sp>
        <p:nvSpPr>
          <p:cNvPr id="4" name="Slayt Numarası Yer Tutucusu 3"/>
          <p:cNvSpPr>
            <a:spLocks noGrp="1"/>
          </p:cNvSpPr>
          <p:nvPr>
            <p:ph type="sldNum" sz="quarter" idx="10"/>
          </p:nvPr>
        </p:nvSpPr>
        <p:spPr/>
        <p:txBody>
          <a:bodyPr/>
          <a:lstStyle/>
          <a:p>
            <a:fld id="{18750675-6D58-40F9-A26B-A9F13BC8D455}" type="slidenum">
              <a:rPr lang="tr-TR" smtClean="0"/>
              <a:pPr/>
              <a:t>17</a:t>
            </a:fld>
            <a:endParaRPr lang="tr-TR"/>
          </a:p>
        </p:txBody>
      </p:sp>
    </p:spTree>
    <p:extLst>
      <p:ext uri="{BB962C8B-B14F-4D97-AF65-F5344CB8AC3E}">
        <p14:creationId xmlns:p14="http://schemas.microsoft.com/office/powerpoint/2010/main" xmlns="" val="3414384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ADAYLARIN YANSIDA YER ALAN BOY KRİTERLERİNİN YANI SIRA, KILAVUZDA YER ALAN TABLOYA GÖRE BOYLARININ DENK GELDİĞİ KİLO ARALIĞINDA OLMALARI GEREKMEKTEDİR.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pPr/>
              <a:t>18</a:t>
            </a:fld>
            <a:endParaRPr lang="tr-TR"/>
          </a:p>
        </p:txBody>
      </p:sp>
    </p:spTree>
    <p:extLst>
      <p:ext uri="{BB962C8B-B14F-4D97-AF65-F5344CB8AC3E}">
        <p14:creationId xmlns:p14="http://schemas.microsoft.com/office/powerpoint/2010/main" xmlns="" val="4118075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pPr/>
              <a:t>19</a:t>
            </a:fld>
            <a:endParaRPr lang="tr-TR"/>
          </a:p>
        </p:txBody>
      </p:sp>
    </p:spTree>
    <p:extLst>
      <p:ext uri="{BB962C8B-B14F-4D97-AF65-F5344CB8AC3E}">
        <p14:creationId xmlns:p14="http://schemas.microsoft.com/office/powerpoint/2010/main" xmlns="" val="3414384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pPr/>
              <a:t>20</a:t>
            </a:fld>
            <a:endParaRPr lang="tr-TR"/>
          </a:p>
        </p:txBody>
      </p:sp>
    </p:spTree>
    <p:extLst>
      <p:ext uri="{BB962C8B-B14F-4D97-AF65-F5344CB8AC3E}">
        <p14:creationId xmlns:p14="http://schemas.microsoft.com/office/powerpoint/2010/main" xmlns="" val="3414384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MSÜ’NE YERLEŞEN ADAYLAR ASKERLİK EĞİTİMLERİNİN YANI SIRA YANSIDA GÖRÜLEN BÖLÜMLERDE AKADEMİK EĞİTİM ALMAKTADIRLAR. MEZUN OLDUKLARINDA DA SUBAYLIK/ASTSUBAYLIK DİPLOMALARININ YANI SIRA YANSILARDA GÖRÜLEN OKUYACAKLARI OLDUĞU BÖLÜMLERİNDE DİPLOMALARINA SAHİP OLACAKLARDIR.</a:t>
            </a:r>
          </a:p>
        </p:txBody>
      </p:sp>
    </p:spTree>
    <p:extLst>
      <p:ext uri="{BB962C8B-B14F-4D97-AF65-F5344CB8AC3E}">
        <p14:creationId xmlns:p14="http://schemas.microsoft.com/office/powerpoint/2010/main" xmlns="" val="1933625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22512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1503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chemeClr val="tx1"/>
                </a:solidFill>
                <a:latin typeface="Times New Roman" panose="02020603050405020304" pitchFamily="18" charset="0"/>
                <a:cs typeface="Times New Roman" panose="02020603050405020304" pitchFamily="18" charset="0"/>
              </a:rPr>
              <a:t>2022-MSÜ ASKERİ ÖĞRENCİ ADAY BELİRLEME SINAVINA BAŞVURU KRİTERLERİ T.C. VATANDAŞI OLMAK, GÜN VE AYA BAKILMAKSIZIN HARP OKULLARI İÇİN EN FAZLA 20, MESLEK YÜKSEKOKULLARI İÇİN EN FAZLA 21 YAŞINDA OLMAK, HERHANGİ BİR ORTAÖĞRETİM KURUMUNDAN 2020,2021 YILLARINDA MEZUN OLMUŞ VEYA 2022 YILI MSÜ YERLEŞTİRME İŞLEMLERİNİN SON TARİHİNE KADAR MEZUN OLACAK OLMAKTIR. BU KRİTERLERİ SAĞLAMAYAN ADAYLARIN SINAVA BAŞVURU YAPMALARI ÖSYM SİSTEMİ TARAFINDAN ENGELLENECEKTİR.</a:t>
            </a:r>
          </a:p>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39939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94382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11583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11588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3519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ADAYLARIN MEZUN OLDUKLARI/OLACAKLARI LİSE TÜRLERİ MSÜ ÖĞRENCİ TEMİN FAALİYETLERİNE KATILMALARINA BİR ENGEL TEŞKİL ETMEMEKTEDİR.</a:t>
            </a:r>
          </a:p>
          <a:p>
            <a:endParaRPr lang="tr-TR" b="1" dirty="0"/>
          </a:p>
        </p:txBody>
      </p:sp>
      <p:sp>
        <p:nvSpPr>
          <p:cNvPr id="4" name="Slayt Numarası Yer Tutucusu 3"/>
          <p:cNvSpPr>
            <a:spLocks noGrp="1"/>
          </p:cNvSpPr>
          <p:nvPr>
            <p:ph type="sldNum" sz="quarter" idx="10"/>
          </p:nvPr>
        </p:nvSpPr>
        <p:spPr/>
        <p:txBody>
          <a:bodyPr/>
          <a:lstStyle/>
          <a:p>
            <a:fld id="{18750675-6D58-40F9-A26B-A9F13BC8D455}" type="slidenum">
              <a:rPr lang="tr-TR" smtClean="0"/>
              <a:pPr/>
              <a:t>5</a:t>
            </a:fld>
            <a:endParaRPr lang="tr-TR"/>
          </a:p>
        </p:txBody>
      </p:sp>
    </p:spTree>
    <p:extLst>
      <p:ext uri="{BB962C8B-B14F-4D97-AF65-F5344CB8AC3E}">
        <p14:creationId xmlns:p14="http://schemas.microsoft.com/office/powerpoint/2010/main" xmlns="" val="3414384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HARP OKULLARINA KADIN VE ERKEK, MESLEK YÜKSEKOKULLARINA İSE YALNIZCA ERKEK ADAYLAR YERLEŞEBİLECEKLERDİR. BU SEBEPLE KADIN ADAYLARIN MSÜ SINAVINA BAŞVURABİLMELERİ İÇİN EN FAZLA 20 YAŞINDA OLMALARI GEREKMEKTEDİR.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pPr/>
              <a:t>6</a:t>
            </a:fld>
            <a:endParaRPr lang="tr-TR"/>
          </a:p>
        </p:txBody>
      </p:sp>
    </p:spTree>
    <p:extLst>
      <p:ext uri="{BB962C8B-B14F-4D97-AF65-F5344CB8AC3E}">
        <p14:creationId xmlns:p14="http://schemas.microsoft.com/office/powerpoint/2010/main" xmlns="" val="341438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2022-MSÜ ASKERİ ÖĞRENCİ ADAY BELİRLEME SINAVI KAPSAMI VE SORU DAĞILIMLARI YANSIDA GÖRÜLDÜĞÜ GİBİDİR. SÖZ KONUSU KAPSAM VE DAĞILIMLAR 2022 YILINDA UYKULANACAK OLAN YÜKSEKÖĞRETİM KURUMLARI SINAVI TEMEL YETERLİLİK TESTİ (YKS-TYT) İLE EŞDEĞER OLACAKTIR.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pPr/>
              <a:t>9</a:t>
            </a:fld>
            <a:endParaRPr lang="tr-TR"/>
          </a:p>
        </p:txBody>
      </p:sp>
    </p:spTree>
    <p:extLst>
      <p:ext uri="{BB962C8B-B14F-4D97-AF65-F5344CB8AC3E}">
        <p14:creationId xmlns:p14="http://schemas.microsoft.com/office/powerpoint/2010/main" xmlns="" val="3414384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latin typeface="Times New Roman" panose="02020603050405020304" pitchFamily="18" charset="0"/>
                <a:cs typeface="Times New Roman" panose="02020603050405020304" pitchFamily="18" charset="0"/>
              </a:rPr>
              <a:t>ADAYLARIN HARP OKULLARI İÇİN 2022 YILI YKS-TYT VE YKS –AYT (ALAN YETERLİLİK TESTİ) OTURUMLARINA; ASTSUBAY MESLEK YÜKSEKOKULLARI İÇİN YKS-TYT OTURUMLARINA KATILMALARI GEREKMEKTEDİR. SÖZ KONUSU OTURUMLARA BAŞVURULARINI GERÇEKLEŞTİRMEYEN ADAYLAR MSÜ SINAVINA KATILSALAR DAHİ MSÜ’NE YERLEŞTİRİLMEYECEKLERDİR.</a:t>
            </a:r>
          </a:p>
        </p:txBody>
      </p:sp>
      <p:sp>
        <p:nvSpPr>
          <p:cNvPr id="4" name="Slayt Numarası Yer Tutucusu 3"/>
          <p:cNvSpPr>
            <a:spLocks noGrp="1"/>
          </p:cNvSpPr>
          <p:nvPr>
            <p:ph type="sldNum" sz="quarter" idx="10"/>
          </p:nvPr>
        </p:nvSpPr>
        <p:spPr/>
        <p:txBody>
          <a:bodyPr/>
          <a:lstStyle/>
          <a:p>
            <a:fld id="{18750675-6D58-40F9-A26B-A9F13BC8D455}" type="slidenum">
              <a:rPr lang="tr-TR" smtClean="0"/>
              <a:pPr/>
              <a:t>10</a:t>
            </a:fld>
            <a:endParaRPr lang="tr-TR"/>
          </a:p>
        </p:txBody>
      </p:sp>
    </p:spTree>
    <p:extLst>
      <p:ext uri="{BB962C8B-B14F-4D97-AF65-F5344CB8AC3E}">
        <p14:creationId xmlns:p14="http://schemas.microsoft.com/office/powerpoint/2010/main" xmlns="" val="3414384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pPr/>
              <a:t>11</a:t>
            </a:fld>
            <a:endParaRPr lang="tr-TR"/>
          </a:p>
        </p:txBody>
      </p:sp>
    </p:spTree>
    <p:extLst>
      <p:ext uri="{BB962C8B-B14F-4D97-AF65-F5344CB8AC3E}">
        <p14:creationId xmlns:p14="http://schemas.microsoft.com/office/powerpoint/2010/main" xmlns="" val="341438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chemeClr val="tx1"/>
                </a:solidFill>
                <a:latin typeface="Times New Roman" panose="02020603050405020304" pitchFamily="18" charset="0"/>
                <a:cs typeface="Times New Roman" panose="02020603050405020304" pitchFamily="18" charset="0"/>
              </a:rPr>
              <a:t>ADAYLAR PERSONEL TEMİN DAİRE BAŞKANLIĞININ SAYFASI ÜZERİNDEN YANSIDA GÖRÜLEN TERCİHLERDE BULUNABİLECEKLERDİR. HARP OKULLARI VE ASTSUBAY MESLEK YÜKSEKOKULLARINA SAHİL GÜVENLİK KOMUTANLIĞI NAMINA YERLEŞEN ADAYLAR EĞİTİMLERİNİ DENİZ HARP OKULU VE DENİZ ASTSUBAY MESLEK YÜKSEKOKULU’NDA ALACAKLARDIR.</a:t>
            </a:r>
          </a:p>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7531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2022-MSÜ SINAVINDA HESAPLANACAK MSÜ PUAN TÜRLERİNDE TESTLERİN AĞIRLIKLARI YANSIDA GÖRÜLDÜĞÜ GİBİDİR. MSÜ GENEL PUAN TÜRÜ HESAPLANIRKEN KULLANILACAK AĞIRLIKLAR 2022-YKS TYT PUANININ HESAPLANMASINDA KULLANILAN AĞIRLIKLARLA AYNIDIR.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pPr/>
              <a:t>13</a:t>
            </a:fld>
            <a:endParaRPr lang="tr-TR"/>
          </a:p>
        </p:txBody>
      </p:sp>
    </p:spTree>
    <p:extLst>
      <p:ext uri="{BB962C8B-B14F-4D97-AF65-F5344CB8AC3E}">
        <p14:creationId xmlns:p14="http://schemas.microsoft.com/office/powerpoint/2010/main" xmlns="" val="341438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E64F37A-52E0-4EEB-BAEA-246F8B1F0528}" type="datetime1">
              <a:rPr lang="tr-TR" smtClean="0"/>
              <a:pPr/>
              <a:t>4.01.2024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088E0E-A46C-4B60-BAD9-5A7B04E633F8}" type="slidenum">
              <a:rPr lang="tr-TR" smtClean="0"/>
              <a:pPr/>
              <a:t>‹#›</a:t>
            </a:fld>
            <a:endParaRPr lang="tr-TR"/>
          </a:p>
        </p:txBody>
      </p:sp>
    </p:spTree>
    <p:extLst>
      <p:ext uri="{BB962C8B-B14F-4D97-AF65-F5344CB8AC3E}">
        <p14:creationId xmlns:p14="http://schemas.microsoft.com/office/powerpoint/2010/main" xmlns="" val="29068179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0A2CE42-F783-45D5-B799-B915BC999CE7}" type="datetime1">
              <a:rPr lang="tr-TR" smtClean="0"/>
              <a:pPr/>
              <a:t>4.01.2024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088E0E-A46C-4B60-BAD9-5A7B04E633F8}" type="slidenum">
              <a:rPr lang="tr-TR" smtClean="0"/>
              <a:pPr/>
              <a:t>‹#›</a:t>
            </a:fld>
            <a:endParaRPr lang="tr-TR"/>
          </a:p>
        </p:txBody>
      </p:sp>
    </p:spTree>
    <p:extLst>
      <p:ext uri="{BB962C8B-B14F-4D97-AF65-F5344CB8AC3E}">
        <p14:creationId xmlns:p14="http://schemas.microsoft.com/office/powerpoint/2010/main" xmlns="" val="19046856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DABA695-FD3B-44F3-B516-75524C298927}" type="datetime1">
              <a:rPr lang="tr-TR" smtClean="0"/>
              <a:pPr/>
              <a:t>4.01.2024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088E0E-A46C-4B60-BAD9-5A7B04E633F8}" type="slidenum">
              <a:rPr lang="tr-TR" smtClean="0"/>
              <a:pPr/>
              <a:t>‹#›</a:t>
            </a:fld>
            <a:endParaRPr lang="tr-TR"/>
          </a:p>
        </p:txBody>
      </p:sp>
    </p:spTree>
    <p:extLst>
      <p:ext uri="{BB962C8B-B14F-4D97-AF65-F5344CB8AC3E}">
        <p14:creationId xmlns:p14="http://schemas.microsoft.com/office/powerpoint/2010/main" xmlns="" val="244156239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5ABA485-C0E7-4FB3-A77C-E20000EEF413}" type="datetime1">
              <a:rPr lang="tr-TR" smtClean="0"/>
              <a:pPr/>
              <a:t>4.01.2024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088E0E-A46C-4B60-BAD9-5A7B04E633F8}" type="slidenum">
              <a:rPr lang="tr-TR" smtClean="0"/>
              <a:pPr/>
              <a:t>‹#›</a:t>
            </a:fld>
            <a:endParaRPr lang="tr-TR"/>
          </a:p>
        </p:txBody>
      </p:sp>
    </p:spTree>
    <p:extLst>
      <p:ext uri="{BB962C8B-B14F-4D97-AF65-F5344CB8AC3E}">
        <p14:creationId xmlns:p14="http://schemas.microsoft.com/office/powerpoint/2010/main" xmlns="" val="13833088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323594FC-C91C-406A-A2D4-6B83389B7AC8}" type="datetime1">
              <a:rPr lang="tr-TR" smtClean="0"/>
              <a:pPr/>
              <a:t>4.01.2024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088E0E-A46C-4B60-BAD9-5A7B04E633F8}" type="slidenum">
              <a:rPr lang="tr-TR" smtClean="0"/>
              <a:pPr/>
              <a:t>‹#›</a:t>
            </a:fld>
            <a:endParaRPr lang="tr-TR"/>
          </a:p>
        </p:txBody>
      </p:sp>
    </p:spTree>
    <p:extLst>
      <p:ext uri="{BB962C8B-B14F-4D97-AF65-F5344CB8AC3E}">
        <p14:creationId xmlns:p14="http://schemas.microsoft.com/office/powerpoint/2010/main" xmlns="" val="59760909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0DF5460-4C14-446B-ABB9-FFC5635C0D61}" type="datetime1">
              <a:rPr lang="tr-TR" smtClean="0"/>
              <a:pPr/>
              <a:t>4.01.2024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7088E0E-A46C-4B60-BAD9-5A7B04E633F8}" type="slidenum">
              <a:rPr lang="tr-TR" smtClean="0"/>
              <a:pPr/>
              <a:t>‹#›</a:t>
            </a:fld>
            <a:endParaRPr lang="tr-TR"/>
          </a:p>
        </p:txBody>
      </p:sp>
    </p:spTree>
    <p:extLst>
      <p:ext uri="{BB962C8B-B14F-4D97-AF65-F5344CB8AC3E}">
        <p14:creationId xmlns:p14="http://schemas.microsoft.com/office/powerpoint/2010/main" xmlns="" val="64434160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F8885E9-D200-483C-BB67-DC27E7FB0B0C}" type="datetime1">
              <a:rPr lang="tr-TR" smtClean="0"/>
              <a:pPr/>
              <a:t>4.01.2024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7088E0E-A46C-4B60-BAD9-5A7B04E633F8}" type="slidenum">
              <a:rPr lang="tr-TR" smtClean="0"/>
              <a:pPr/>
              <a:t>‹#›</a:t>
            </a:fld>
            <a:endParaRPr lang="tr-TR"/>
          </a:p>
        </p:txBody>
      </p:sp>
    </p:spTree>
    <p:extLst>
      <p:ext uri="{BB962C8B-B14F-4D97-AF65-F5344CB8AC3E}">
        <p14:creationId xmlns:p14="http://schemas.microsoft.com/office/powerpoint/2010/main" xmlns="" val="401741066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30218C9-2C19-4760-807F-EDD02FEB5FC1}" type="datetime1">
              <a:rPr lang="tr-TR" smtClean="0"/>
              <a:pPr/>
              <a:t>4.01.2024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7088E0E-A46C-4B60-BAD9-5A7B04E633F8}" type="slidenum">
              <a:rPr lang="tr-TR" smtClean="0"/>
              <a:pPr/>
              <a:t>‹#›</a:t>
            </a:fld>
            <a:endParaRPr lang="tr-TR"/>
          </a:p>
        </p:txBody>
      </p:sp>
    </p:spTree>
    <p:extLst>
      <p:ext uri="{BB962C8B-B14F-4D97-AF65-F5344CB8AC3E}">
        <p14:creationId xmlns:p14="http://schemas.microsoft.com/office/powerpoint/2010/main" xmlns="" val="207057441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89E096D-569D-4709-AA22-0BA66C882EE6}" type="datetime1">
              <a:rPr lang="tr-TR" smtClean="0"/>
              <a:pPr/>
              <a:t>4.01.2024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7088E0E-A46C-4B60-BAD9-5A7B04E633F8}" type="slidenum">
              <a:rPr lang="tr-TR" smtClean="0"/>
              <a:pPr/>
              <a:t>‹#›</a:t>
            </a:fld>
            <a:endParaRPr lang="tr-TR"/>
          </a:p>
        </p:txBody>
      </p:sp>
    </p:spTree>
    <p:extLst>
      <p:ext uri="{BB962C8B-B14F-4D97-AF65-F5344CB8AC3E}">
        <p14:creationId xmlns:p14="http://schemas.microsoft.com/office/powerpoint/2010/main" xmlns="" val="412266127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D2D8F8F-AD50-4185-88F8-62D0F01E0440}" type="datetime1">
              <a:rPr lang="tr-TR" smtClean="0"/>
              <a:pPr/>
              <a:t>4.01.2024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7088E0E-A46C-4B60-BAD9-5A7B04E633F8}" type="slidenum">
              <a:rPr lang="tr-TR" smtClean="0"/>
              <a:pPr/>
              <a:t>‹#›</a:t>
            </a:fld>
            <a:endParaRPr lang="tr-TR"/>
          </a:p>
        </p:txBody>
      </p:sp>
    </p:spTree>
    <p:extLst>
      <p:ext uri="{BB962C8B-B14F-4D97-AF65-F5344CB8AC3E}">
        <p14:creationId xmlns:p14="http://schemas.microsoft.com/office/powerpoint/2010/main" xmlns="" val="307132977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03CA39F-4F2D-4DEB-9D0D-0EA5BA4CCE6F}" type="datetime1">
              <a:rPr lang="tr-TR" smtClean="0"/>
              <a:pPr/>
              <a:t>4.01.2024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7088E0E-A46C-4B60-BAD9-5A7B04E633F8}" type="slidenum">
              <a:rPr lang="tr-TR" smtClean="0"/>
              <a:pPr/>
              <a:t>‹#›</a:t>
            </a:fld>
            <a:endParaRPr lang="tr-TR"/>
          </a:p>
        </p:txBody>
      </p:sp>
    </p:spTree>
    <p:extLst>
      <p:ext uri="{BB962C8B-B14F-4D97-AF65-F5344CB8AC3E}">
        <p14:creationId xmlns:p14="http://schemas.microsoft.com/office/powerpoint/2010/main" xmlns="" val="352948482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26C8B-348A-4186-824D-06B2554D49DB}" type="datetime1">
              <a:rPr lang="tr-TR" smtClean="0"/>
              <a:pPr/>
              <a:t>4.01.2024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88E0E-A46C-4B60-BAD9-5A7B04E633F8}" type="slidenum">
              <a:rPr lang="tr-TR" smtClean="0"/>
              <a:pPr/>
              <a:t>‹#›</a:t>
            </a:fld>
            <a:endParaRPr lang="tr-TR"/>
          </a:p>
        </p:txBody>
      </p:sp>
    </p:spTree>
    <p:extLst>
      <p:ext uri="{BB962C8B-B14F-4D97-AF65-F5344CB8AC3E}">
        <p14:creationId xmlns:p14="http://schemas.microsoft.com/office/powerpoint/2010/main" xmlns="" val="3757321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ndoor, sitting, table, food&#10;&#10;Description automatically generated">
            <a:extLst>
              <a:ext uri="{FF2B5EF4-FFF2-40B4-BE49-F238E27FC236}">
                <a16:creationId xmlns="" xmlns:a16="http://schemas.microsoft.com/office/drawing/2014/main" id="{A22705E6-43B0-714B-BED2-BD95E0A7339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234" y="4107766"/>
            <a:ext cx="8468751" cy="2419643"/>
          </a:xfrm>
          <a:prstGeom prst="rect">
            <a:avLst/>
          </a:prstGeom>
        </p:spPr>
      </p:pic>
      <p:sp>
        <p:nvSpPr>
          <p:cNvPr id="3" name="Metin kutusu 2">
            <a:extLst>
              <a:ext uri="{FF2B5EF4-FFF2-40B4-BE49-F238E27FC236}">
                <a16:creationId xmlns="" xmlns:a16="http://schemas.microsoft.com/office/drawing/2014/main" id="{CC595B86-9BE6-FD48-A569-30A517BBB150}"/>
              </a:ext>
            </a:extLst>
          </p:cNvPr>
          <p:cNvSpPr txBox="1"/>
          <p:nvPr/>
        </p:nvSpPr>
        <p:spPr>
          <a:xfrm>
            <a:off x="3348976" y="1511530"/>
            <a:ext cx="4824536" cy="1746632"/>
          </a:xfrm>
          <a:prstGeom prst="rect">
            <a:avLst/>
          </a:prstGeom>
          <a:noFill/>
        </p:spPr>
        <p:txBody>
          <a:bodyPr wrap="square" rtlCol="0">
            <a:spAutoFit/>
          </a:bodyPr>
          <a:lstStyle/>
          <a:p>
            <a:pPr algn="ctr">
              <a:lnSpc>
                <a:spcPts val="4340"/>
              </a:lnSpc>
            </a:pPr>
            <a:r>
              <a:rPr lang="tr-TR" sz="4400" b="1" dirty="0" smtClean="0">
                <a:latin typeface="Times New Roman" panose="02020603050405020304" pitchFamily="18" charset="0"/>
                <a:cs typeface="Times New Roman" panose="02020603050405020304" pitchFamily="18" charset="0"/>
              </a:rPr>
              <a:t>2024 –MSÜ SINAVI SEMİNERİ</a:t>
            </a:r>
            <a:endParaRPr lang="tr-TR" sz="4400" b="1"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 xmlns:a16="http://schemas.microsoft.com/office/drawing/2014/main" id="{E5C4065A-D815-024A-9D07-05E737C76C2D}"/>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6360" y="-185342"/>
            <a:ext cx="4142284" cy="4015317"/>
          </a:xfrm>
          <a:prstGeom prst="rect">
            <a:avLst/>
          </a:prstGeom>
        </p:spPr>
      </p:pic>
    </p:spTree>
    <p:extLst>
      <p:ext uri="{BB962C8B-B14F-4D97-AF65-F5344CB8AC3E}">
        <p14:creationId xmlns:p14="http://schemas.microsoft.com/office/powerpoint/2010/main" xmlns="" val="331826968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 xmlns:a16="http://schemas.microsoft.com/office/drawing/2014/main" id="{B0C89273-C3E0-3F4A-B8F8-B64DED43861D}"/>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127077"/>
            <a:ext cx="2599973" cy="2520280"/>
          </a:xfrm>
          <a:prstGeom prst="rect">
            <a:avLst/>
          </a:prstGeom>
        </p:spPr>
      </p:pic>
      <p:sp>
        <p:nvSpPr>
          <p:cNvPr id="3" name="Alt Başlık 2"/>
          <p:cNvSpPr>
            <a:spLocks noGrp="1"/>
          </p:cNvSpPr>
          <p:nvPr>
            <p:ph type="subTitle" idx="1"/>
          </p:nvPr>
        </p:nvSpPr>
        <p:spPr>
          <a:xfrm>
            <a:off x="719572" y="2279266"/>
            <a:ext cx="8161790" cy="4101592"/>
          </a:xfrm>
          <a:effectLst>
            <a:outerShdw blurRad="50800" dist="38100" dir="2700000" algn="tl" rotWithShape="0">
              <a:prstClr val="black">
                <a:alpha val="40000"/>
              </a:prstClr>
            </a:outerShdw>
          </a:effectLst>
        </p:spPr>
        <p:txBody>
          <a:bodyPr>
            <a:normAutofit/>
          </a:bodyPr>
          <a:lstStyle/>
          <a:p>
            <a:pPr algn="l"/>
            <a:r>
              <a:rPr lang="tr-TR" dirty="0">
                <a:solidFill>
                  <a:schemeClr val="tx1"/>
                </a:solidFill>
                <a:latin typeface="Times New Roman" panose="02020603050405020304" pitchFamily="18" charset="0"/>
                <a:cs typeface="Times New Roman" panose="02020603050405020304" pitchFamily="18" charset="0"/>
              </a:rPr>
              <a:t>	</a:t>
            </a:r>
            <a:r>
              <a:rPr lang="tr-TR" b="1" dirty="0">
                <a:solidFill>
                  <a:schemeClr val="tx1"/>
                </a:solidFill>
                <a:latin typeface="Times New Roman" panose="02020603050405020304" pitchFamily="18" charset="0"/>
                <a:cs typeface="Times New Roman" panose="02020603050405020304" pitchFamily="18" charset="0"/>
              </a:rPr>
              <a:t>Adayların, </a:t>
            </a:r>
          </a:p>
          <a:p>
            <a:pPr marL="457200" indent="-457200" algn="l">
              <a:buFont typeface="Wingdings" panose="05000000000000000000" pitchFamily="2" charset="2"/>
              <a:buChar char="Ø"/>
            </a:pPr>
            <a:r>
              <a:rPr lang="tr-TR" b="1" dirty="0">
                <a:solidFill>
                  <a:srgbClr val="FF0000"/>
                </a:solidFill>
                <a:latin typeface="Times New Roman" panose="02020603050405020304" pitchFamily="18" charset="0"/>
                <a:cs typeface="Times New Roman" panose="02020603050405020304" pitchFamily="18" charset="0"/>
              </a:rPr>
              <a:t>Harp Okulları </a:t>
            </a:r>
            <a:r>
              <a:rPr lang="tr-TR" b="1" dirty="0">
                <a:solidFill>
                  <a:schemeClr val="tx1"/>
                </a:solidFill>
                <a:latin typeface="Times New Roman" panose="02020603050405020304" pitchFamily="18" charset="0"/>
                <a:cs typeface="Times New Roman" panose="02020603050405020304" pitchFamily="18" charset="0"/>
              </a:rPr>
              <a:t>için </a:t>
            </a:r>
            <a:r>
              <a:rPr lang="tr-TR" b="1" dirty="0" smtClean="0">
                <a:solidFill>
                  <a:schemeClr val="tx1"/>
                </a:solidFill>
                <a:latin typeface="Times New Roman" panose="02020603050405020304" pitchFamily="18" charset="0"/>
                <a:cs typeface="Times New Roman" panose="02020603050405020304" pitchFamily="18" charset="0"/>
              </a:rPr>
              <a:t>YKS-TYT </a:t>
            </a:r>
            <a:r>
              <a:rPr lang="tr-TR" b="1" dirty="0">
                <a:solidFill>
                  <a:schemeClr val="tx1"/>
                </a:solidFill>
                <a:latin typeface="Times New Roman" panose="02020603050405020304" pitchFamily="18" charset="0"/>
                <a:cs typeface="Times New Roman" panose="02020603050405020304" pitchFamily="18" charset="0"/>
              </a:rPr>
              <a:t>ve YKS-AYT oturumlarına </a:t>
            </a:r>
          </a:p>
          <a:p>
            <a:pPr marL="457200" indent="-457200" algn="l">
              <a:buFont typeface="Wingdings" panose="05000000000000000000" pitchFamily="2" charset="2"/>
              <a:buChar char="Ø"/>
            </a:pPr>
            <a:endParaRPr lang="tr-TR" sz="2500" b="1" dirty="0">
              <a:solidFill>
                <a:schemeClr val="tx1"/>
              </a:solidFill>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Ø"/>
            </a:pPr>
            <a:r>
              <a:rPr lang="tr-TR" b="1" dirty="0">
                <a:solidFill>
                  <a:srgbClr val="FF0000"/>
                </a:solidFill>
                <a:latin typeface="Times New Roman" panose="02020603050405020304" pitchFamily="18" charset="0"/>
                <a:cs typeface="Times New Roman" panose="02020603050405020304" pitchFamily="18" charset="0"/>
              </a:rPr>
              <a:t>Astsubay Meslek Yüksekokulları </a:t>
            </a:r>
            <a:r>
              <a:rPr lang="tr-TR" b="1" dirty="0">
                <a:solidFill>
                  <a:schemeClr val="tx1"/>
                </a:solidFill>
                <a:latin typeface="Times New Roman" panose="02020603050405020304" pitchFamily="18" charset="0"/>
                <a:cs typeface="Times New Roman" panose="02020603050405020304" pitchFamily="18" charset="0"/>
              </a:rPr>
              <a:t>için  YKS-TYT oturumlarına katılmaları gerekmektedir</a:t>
            </a:r>
            <a:r>
              <a:rPr lang="tr-TR" i="1" dirty="0">
                <a:solidFill>
                  <a:schemeClr val="tx1"/>
                </a:solidFill>
                <a:latin typeface="Times New Roman" panose="02020603050405020304" pitchFamily="18" charset="0"/>
                <a:cs typeface="Times New Roman" panose="02020603050405020304" pitchFamily="18" charset="0"/>
              </a:rPr>
              <a:t>.</a:t>
            </a:r>
            <a:endParaRPr lang="tr-TR" dirty="0">
              <a:solidFill>
                <a:schemeClr val="tx1"/>
              </a:solidFill>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 xmlns:a16="http://schemas.microsoft.com/office/drawing/2014/main" id="{4CC6B7D2-5E6B-4420-A79F-5DBB86789F54}"/>
              </a:ext>
            </a:extLst>
          </p:cNvPr>
          <p:cNvSpPr txBox="1"/>
          <p:nvPr/>
        </p:nvSpPr>
        <p:spPr>
          <a:xfrm>
            <a:off x="1331640" y="1063461"/>
            <a:ext cx="6937654" cy="738664"/>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200" b="1" kern="0" dirty="0">
                <a:ln w="19050">
                  <a:noFill/>
                </a:ln>
                <a:solidFill>
                  <a:srgbClr val="FF0000"/>
                </a:solidFill>
                <a:latin typeface="Times New Roman" panose="02020603050405020304" pitchFamily="18" charset="0"/>
                <a:cs typeface="Times New Roman" panose="02020603050405020304" pitchFamily="18" charset="0"/>
              </a:rPr>
              <a:t>DİKKAT!</a:t>
            </a:r>
            <a:endParaRPr kumimoji="0" lang="tr-TR" sz="4200" b="1" u="none" strike="noStrike" kern="0" cap="none" spc="0" normalizeH="0" baseline="0" noProof="0" dirty="0">
              <a:ln w="19050">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pPr/>
              <a:t>10</a:t>
            </a:fld>
            <a:endParaRPr lang="tr-TR"/>
          </a:p>
        </p:txBody>
      </p:sp>
      <p:pic>
        <p:nvPicPr>
          <p:cNvPr id="8" name="Resim 5">
            <a:extLst>
              <a:ext uri="{FF2B5EF4-FFF2-40B4-BE49-F238E27FC236}">
                <a16:creationId xmlns="" xmlns:a16="http://schemas.microsoft.com/office/drawing/2014/main" id="{5F98F846-EA3B-9B4F-AD59-2A83982F1B7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44027" y="0"/>
            <a:ext cx="2599973" cy="2520280"/>
          </a:xfrm>
          <a:prstGeom prst="rect">
            <a:avLst/>
          </a:prstGeom>
        </p:spPr>
      </p:pic>
    </p:spTree>
    <p:extLst>
      <p:ext uri="{BB962C8B-B14F-4D97-AF65-F5344CB8AC3E}">
        <p14:creationId xmlns:p14="http://schemas.microsoft.com/office/powerpoint/2010/main" xmlns="" val="366286017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 xmlns:a16="http://schemas.microsoft.com/office/drawing/2014/main" id="{0F4E64DC-10A9-824A-A813-9CB3224D23B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127077"/>
            <a:ext cx="2599973" cy="2520280"/>
          </a:xfrm>
          <a:prstGeom prst="rect">
            <a:avLst/>
          </a:prstGeom>
        </p:spPr>
      </p:pic>
      <p:sp>
        <p:nvSpPr>
          <p:cNvPr id="8" name="Metin kutusu 6">
            <a:extLst>
              <a:ext uri="{FF2B5EF4-FFF2-40B4-BE49-F238E27FC236}">
                <a16:creationId xmlns="" xmlns:a16="http://schemas.microsoft.com/office/drawing/2014/main" id="{05988A93-C907-8A49-8E0E-67EA9F27D106}"/>
              </a:ext>
            </a:extLst>
          </p:cNvPr>
          <p:cNvSpPr txBox="1"/>
          <p:nvPr/>
        </p:nvSpPr>
        <p:spPr>
          <a:xfrm>
            <a:off x="1331640" y="1063461"/>
            <a:ext cx="6937654" cy="738664"/>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200" b="1" kern="0" dirty="0">
                <a:ln w="19050">
                  <a:noFill/>
                </a:ln>
                <a:solidFill>
                  <a:srgbClr val="FF0000"/>
                </a:solidFill>
                <a:latin typeface="Times New Roman" panose="02020603050405020304" pitchFamily="18" charset="0"/>
                <a:cs typeface="Times New Roman" panose="02020603050405020304" pitchFamily="18" charset="0"/>
              </a:rPr>
              <a:t>DİKKAT!</a:t>
            </a:r>
            <a:endParaRPr kumimoji="0" lang="tr-TR" sz="4200" b="1" u="none" strike="noStrike" kern="0" cap="none" spc="0" normalizeH="0" baseline="0" noProof="0" dirty="0">
              <a:ln w="19050">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611560" y="2562169"/>
            <a:ext cx="7920880" cy="3888432"/>
          </a:xfrm>
        </p:spPr>
        <p:txBody>
          <a:bodyPr>
            <a:normAutofit/>
          </a:bodyPr>
          <a:lstStyle/>
          <a:p>
            <a:pPr algn="just">
              <a:lnSpc>
                <a:spcPts val="4240"/>
              </a:lnSpc>
            </a:pPr>
            <a:r>
              <a:rPr lang="tr-TR" dirty="0">
                <a:solidFill>
                  <a:schemeClr val="tx1"/>
                </a:solidFill>
                <a:latin typeface="Times New Roman" panose="02020603050405020304" pitchFamily="18" charset="0"/>
                <a:cs typeface="Times New Roman" panose="02020603050405020304" pitchFamily="18" charset="0"/>
              </a:rPr>
              <a:t>Belirtilen koşullarda </a:t>
            </a:r>
            <a:r>
              <a:rPr lang="tr-TR" b="1" dirty="0">
                <a:solidFill>
                  <a:srgbClr val="FF0000"/>
                </a:solidFill>
                <a:latin typeface="Times New Roman" panose="02020603050405020304" pitchFamily="18" charset="0"/>
                <a:cs typeface="Times New Roman" panose="02020603050405020304" pitchFamily="18" charset="0"/>
              </a:rPr>
              <a:t>YKS başvurularını yapmayan adayların</a:t>
            </a:r>
            <a:r>
              <a:rPr lang="tr-TR" dirty="0">
                <a:solidFill>
                  <a:srgbClr val="FF0000"/>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2’nci seçim aşamalarına tercih işlemleri sistem tarafından </a:t>
            </a:r>
            <a:r>
              <a:rPr lang="tr-TR" u="sng" dirty="0">
                <a:solidFill>
                  <a:schemeClr val="tx1"/>
                </a:solidFill>
                <a:latin typeface="Times New Roman" panose="02020603050405020304" pitchFamily="18" charset="0"/>
                <a:cs typeface="Times New Roman" panose="02020603050405020304" pitchFamily="18" charset="0"/>
              </a:rPr>
              <a:t>engellenecektir.</a:t>
            </a:r>
          </a:p>
        </p:txBody>
      </p:sp>
      <p:sp>
        <p:nvSpPr>
          <p:cNvPr id="2" name="Slayt Numarası Yer Tutucusu 1"/>
          <p:cNvSpPr>
            <a:spLocks noGrp="1"/>
          </p:cNvSpPr>
          <p:nvPr>
            <p:ph type="sldNum" sz="quarter" idx="12"/>
          </p:nvPr>
        </p:nvSpPr>
        <p:spPr/>
        <p:txBody>
          <a:bodyPr/>
          <a:lstStyle/>
          <a:p>
            <a:fld id="{F7088E0E-A46C-4B60-BAD9-5A7B04E633F8}" type="slidenum">
              <a:rPr lang="tr-TR" smtClean="0"/>
              <a:pPr/>
              <a:t>11</a:t>
            </a:fld>
            <a:endParaRPr lang="tr-TR"/>
          </a:p>
        </p:txBody>
      </p:sp>
      <p:pic>
        <p:nvPicPr>
          <p:cNvPr id="6" name="Resim 5">
            <a:extLst>
              <a:ext uri="{FF2B5EF4-FFF2-40B4-BE49-F238E27FC236}">
                <a16:creationId xmlns="" xmlns:a16="http://schemas.microsoft.com/office/drawing/2014/main" id="{5F98F846-EA3B-9B4F-AD59-2A83982F1B7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44027" y="0"/>
            <a:ext cx="2599973" cy="2520280"/>
          </a:xfrm>
          <a:prstGeom prst="rect">
            <a:avLst/>
          </a:prstGeom>
        </p:spPr>
      </p:pic>
    </p:spTree>
    <p:extLst>
      <p:ext uri="{BB962C8B-B14F-4D97-AF65-F5344CB8AC3E}">
        <p14:creationId xmlns:p14="http://schemas.microsoft.com/office/powerpoint/2010/main" xmlns="" val="17877574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5">
            <a:extLst>
              <a:ext uri="{FF2B5EF4-FFF2-40B4-BE49-F238E27FC236}">
                <a16:creationId xmlns="" xmlns:a16="http://schemas.microsoft.com/office/drawing/2014/main" id="{DD5BB19C-8729-304A-942D-9A49371849E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127077"/>
            <a:ext cx="2599973" cy="2520280"/>
          </a:xfrm>
          <a:prstGeom prst="rect">
            <a:avLst/>
          </a:prstGeom>
        </p:spPr>
      </p:pic>
      <p:sp>
        <p:nvSpPr>
          <p:cNvPr id="13" name="Metin kutusu 1">
            <a:extLst>
              <a:ext uri="{FF2B5EF4-FFF2-40B4-BE49-F238E27FC236}">
                <a16:creationId xmlns="" xmlns:a16="http://schemas.microsoft.com/office/drawing/2014/main" id="{C0572A2F-4169-9546-B040-529D84A9F984}"/>
              </a:ext>
            </a:extLst>
          </p:cNvPr>
          <p:cNvSpPr txBox="1"/>
          <p:nvPr/>
        </p:nvSpPr>
        <p:spPr>
          <a:xfrm>
            <a:off x="1691680" y="667602"/>
            <a:ext cx="6937654" cy="1092607"/>
          </a:xfrm>
          <a:prstGeom prst="rect">
            <a:avLst/>
          </a:prstGeom>
          <a:noFill/>
          <a:effectLst/>
        </p:spPr>
        <p:txBody>
          <a:bodyPr wrap="square" rtlCol="0">
            <a:spAutoFit/>
          </a:bodyPr>
          <a:lstStyle/>
          <a:p>
            <a:pPr algn="ctr">
              <a:lnSpc>
                <a:spcPts val="3860"/>
              </a:lnSpc>
              <a:defRPr/>
            </a:pPr>
            <a:r>
              <a:rPr lang="tr-TR" sz="3200" b="1" i="0" dirty="0" smtClean="0">
                <a:latin typeface="Times New Roman" panose="02020603050405020304" pitchFamily="18" charset="0"/>
                <a:cs typeface="Times New Roman" panose="02020603050405020304" pitchFamily="18" charset="0"/>
              </a:rPr>
              <a:t>MSÜ</a:t>
            </a:r>
            <a:endParaRPr lang="tr-TR" sz="3200" b="1" i="0" dirty="0">
              <a:latin typeface="Times New Roman" panose="02020603050405020304" pitchFamily="18" charset="0"/>
              <a:cs typeface="Times New Roman" panose="02020603050405020304" pitchFamily="18" charset="0"/>
            </a:endParaRPr>
          </a:p>
          <a:p>
            <a:pPr algn="ctr">
              <a:lnSpc>
                <a:spcPts val="3860"/>
              </a:lnSpc>
              <a:defRPr/>
            </a:pPr>
            <a:r>
              <a:rPr lang="tr-TR" sz="3200" b="1" i="0" dirty="0">
                <a:solidFill>
                  <a:srgbClr val="FF0000"/>
                </a:solidFill>
                <a:latin typeface="Times New Roman" panose="02020603050405020304" pitchFamily="18" charset="0"/>
                <a:cs typeface="Times New Roman" panose="02020603050405020304" pitchFamily="18" charset="0"/>
              </a:rPr>
              <a:t>TERCİH İŞLEMLERİ</a:t>
            </a:r>
          </a:p>
        </p:txBody>
      </p:sp>
      <p:sp>
        <p:nvSpPr>
          <p:cNvPr id="2" name="Metin kutusu 1"/>
          <p:cNvSpPr txBox="1"/>
          <p:nvPr/>
        </p:nvSpPr>
        <p:spPr>
          <a:xfrm>
            <a:off x="558973" y="1948938"/>
            <a:ext cx="7955582" cy="707886"/>
          </a:xfrm>
          <a:prstGeom prst="rect">
            <a:avLst/>
          </a:prstGeom>
          <a:noFill/>
        </p:spPr>
        <p:txBody>
          <a:bodyPr wrap="square" rtlCol="0">
            <a:spAutoFit/>
          </a:bodyPr>
          <a:lstStyle>
            <a:defPPr>
              <a:defRPr lang="tr-TR"/>
            </a:defPPr>
            <a:lvl1pPr algn="just">
              <a:buFont typeface="Wingdings" pitchFamily="2" charset="2"/>
              <a:buChar char="Ø"/>
              <a:defRPr sz="2000">
                <a:latin typeface="Times New Roman" pitchFamily="18" charset="0"/>
                <a:cs typeface="Times New Roman" pitchFamily="18" charset="0"/>
              </a:defRPr>
            </a:lvl1p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kumimoji="0" lang="tr-TR" b="1" u="none" strike="noStrike" kern="1200" cap="none" spc="0" normalizeH="0" baseline="0" noProof="0" dirty="0">
                <a:ln>
                  <a:noFill/>
                </a:ln>
                <a:solidFill>
                  <a:schemeClr val="bg1"/>
                </a:solidFill>
                <a:effectLst/>
                <a:uLnTx/>
                <a:uFillTx/>
              </a:rPr>
              <a:t>	</a:t>
            </a:r>
            <a:r>
              <a:rPr kumimoji="0" lang="tr-TR" b="1" u="none" strike="noStrike" kern="1200" cap="none" spc="0" normalizeH="0" baseline="0" noProof="0" dirty="0" smtClean="0">
                <a:ln>
                  <a:noFill/>
                </a:ln>
                <a:effectLst/>
                <a:uLnTx/>
                <a:uFillTx/>
              </a:rPr>
              <a:t>MSÜ </a:t>
            </a:r>
            <a:r>
              <a:rPr kumimoji="0" lang="tr-TR" b="1" u="none" strike="noStrike" kern="1200" cap="none" spc="0" normalizeH="0" baseline="0" noProof="0" dirty="0">
                <a:ln>
                  <a:noFill/>
                </a:ln>
                <a:effectLst/>
                <a:uLnTx/>
                <a:uFillTx/>
              </a:rPr>
              <a:t>Sınavına katılan adaylar tercih döneminde MSB Personel Temin web sitesinden aşağıdaki,</a:t>
            </a:r>
          </a:p>
        </p:txBody>
      </p:sp>
      <p:sp>
        <p:nvSpPr>
          <p:cNvPr id="9" name="Metin kutusu 8">
            <a:extLst>
              <a:ext uri="{FF2B5EF4-FFF2-40B4-BE49-F238E27FC236}">
                <a16:creationId xmlns="" xmlns:a16="http://schemas.microsoft.com/office/drawing/2014/main" id="{E0427AF8-B781-4452-B946-779C773BC20A}"/>
              </a:ext>
            </a:extLst>
          </p:cNvPr>
          <p:cNvSpPr txBox="1"/>
          <p:nvPr/>
        </p:nvSpPr>
        <p:spPr>
          <a:xfrm>
            <a:off x="1893257" y="5937795"/>
            <a:ext cx="540385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b="1" dirty="0">
                <a:latin typeface="Times New Roman" panose="02020603050405020304" pitchFamily="18" charset="0"/>
                <a:cs typeface="Times New Roman" panose="02020603050405020304" pitchFamily="18" charset="0"/>
              </a:rPr>
              <a:t>o</a:t>
            </a:r>
            <a:r>
              <a:rPr kumimoji="0" lang="tr-TR" sz="2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kul tercihlerinde bulunabileceklerdir...</a:t>
            </a:r>
          </a:p>
        </p:txBody>
      </p:sp>
      <p:sp>
        <p:nvSpPr>
          <p:cNvPr id="3" name="Round Diagonal Corner Rectangle 2">
            <a:extLst>
              <a:ext uri="{FF2B5EF4-FFF2-40B4-BE49-F238E27FC236}">
                <a16:creationId xmlns="" xmlns:a16="http://schemas.microsoft.com/office/drawing/2014/main" id="{F8148338-688E-A749-B84D-D1B03E17F232}"/>
              </a:ext>
            </a:extLst>
          </p:cNvPr>
          <p:cNvSpPr/>
          <p:nvPr/>
        </p:nvSpPr>
        <p:spPr>
          <a:xfrm>
            <a:off x="755576" y="2674667"/>
            <a:ext cx="4010744" cy="314131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b="1" dirty="0">
                <a:solidFill>
                  <a:srgbClr val="C00000"/>
                </a:solidFill>
                <a:latin typeface="Times New Roman" panose="02020603050405020304" pitchFamily="18" charset="0"/>
                <a:cs typeface="Times New Roman" panose="02020603050405020304" pitchFamily="18" charset="0"/>
              </a:rPr>
              <a:t>HARP OKULLARI İÇİN,</a:t>
            </a:r>
          </a:p>
          <a:p>
            <a:pPr lvl="0">
              <a:defRPr/>
            </a:pPr>
            <a:endParaRPr lang="tr-TR" b="1" dirty="0">
              <a:solidFill>
                <a:prstClr val="black"/>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Kara Harp Okulu Sayısal</a:t>
            </a: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Kara Harp Okulu Eşit Ağırlık</a:t>
            </a: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Kara Harp Okulu Sözel</a:t>
            </a: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Deniz Harp Okulu Sayısal</a:t>
            </a: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Hava Harp Okulu </a:t>
            </a:r>
            <a:r>
              <a:rPr lang="tr-TR" b="1" dirty="0" smtClean="0">
                <a:solidFill>
                  <a:prstClr val="black"/>
                </a:solidFill>
                <a:latin typeface="Times New Roman" panose="02020603050405020304" pitchFamily="18" charset="0"/>
                <a:cs typeface="Times New Roman" panose="02020603050405020304" pitchFamily="18" charset="0"/>
              </a:rPr>
              <a:t>Sayısal</a:t>
            </a:r>
            <a:endParaRPr lang="tr-TR" b="1" dirty="0">
              <a:solidFill>
                <a:prstClr val="black"/>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Sahil Güvenlik Sayısal</a:t>
            </a:r>
          </a:p>
          <a:p>
            <a:endParaRPr lang="x-none" dirty="0">
              <a:latin typeface="Times New Roman" panose="02020603050405020304" pitchFamily="18" charset="0"/>
              <a:cs typeface="Times New Roman" panose="02020603050405020304" pitchFamily="18" charset="0"/>
            </a:endParaRPr>
          </a:p>
        </p:txBody>
      </p:sp>
      <p:sp>
        <p:nvSpPr>
          <p:cNvPr id="14" name="Round Diagonal Corner Rectangle 13">
            <a:extLst>
              <a:ext uri="{FF2B5EF4-FFF2-40B4-BE49-F238E27FC236}">
                <a16:creationId xmlns="" xmlns:a16="http://schemas.microsoft.com/office/drawing/2014/main" id="{E0D5366B-174F-0648-B14A-F734B2D3CD27}"/>
              </a:ext>
            </a:extLst>
          </p:cNvPr>
          <p:cNvSpPr/>
          <p:nvPr/>
        </p:nvSpPr>
        <p:spPr>
          <a:xfrm>
            <a:off x="5292080" y="2674667"/>
            <a:ext cx="3096344" cy="314131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tr-TR" sz="1200" b="1" dirty="0">
              <a:solidFill>
                <a:prstClr val="black"/>
              </a:solidFill>
              <a:latin typeface="Times New Roman" panose="02020603050405020304" pitchFamily="18" charset="0"/>
              <a:cs typeface="Times New Roman" panose="02020603050405020304" pitchFamily="18" charset="0"/>
            </a:endParaRPr>
          </a:p>
          <a:p>
            <a:pPr lvl="0" algn="ctr">
              <a:defRPr/>
            </a:pPr>
            <a:r>
              <a:rPr lang="tr-TR" b="1" dirty="0">
                <a:solidFill>
                  <a:srgbClr val="C00000"/>
                </a:solidFill>
                <a:latin typeface="Times New Roman" panose="02020603050405020304" pitchFamily="18" charset="0"/>
                <a:cs typeface="Times New Roman" panose="02020603050405020304" pitchFamily="18" charset="0"/>
              </a:rPr>
              <a:t>ASTSUBAY MYO İÇİN,</a:t>
            </a:r>
          </a:p>
          <a:p>
            <a:pPr lvl="0" algn="ctr">
              <a:defRPr/>
            </a:pPr>
            <a:endParaRPr lang="tr-TR" b="1"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Kara Asb. MYO</a:t>
            </a:r>
          </a:p>
          <a:p>
            <a:pPr marL="342900" lvl="0" indent="-342900" algn="just">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Deniz </a:t>
            </a:r>
            <a:r>
              <a:rPr lang="tr-TR" b="1" dirty="0" err="1">
                <a:solidFill>
                  <a:prstClr val="black"/>
                </a:solidFill>
                <a:latin typeface="Times New Roman" panose="02020603050405020304" pitchFamily="18" charset="0"/>
                <a:cs typeface="Times New Roman" panose="02020603050405020304" pitchFamily="18" charset="0"/>
              </a:rPr>
              <a:t>Asb.MYO</a:t>
            </a:r>
            <a:endParaRPr lang="tr-TR" b="1"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Hava </a:t>
            </a:r>
            <a:r>
              <a:rPr lang="tr-TR" b="1" dirty="0" err="1">
                <a:solidFill>
                  <a:prstClr val="black"/>
                </a:solidFill>
                <a:latin typeface="Times New Roman" panose="02020603050405020304" pitchFamily="18" charset="0"/>
                <a:cs typeface="Times New Roman" panose="02020603050405020304" pitchFamily="18" charset="0"/>
              </a:rPr>
              <a:t>Asb.MYO</a:t>
            </a:r>
            <a:endParaRPr lang="tr-TR" b="1"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Bando </a:t>
            </a:r>
            <a:r>
              <a:rPr lang="tr-TR" b="1" dirty="0" err="1">
                <a:solidFill>
                  <a:prstClr val="black"/>
                </a:solidFill>
                <a:latin typeface="Times New Roman" panose="02020603050405020304" pitchFamily="18" charset="0"/>
                <a:cs typeface="Times New Roman" panose="02020603050405020304" pitchFamily="18" charset="0"/>
              </a:rPr>
              <a:t>Asb.MYO</a:t>
            </a:r>
            <a:endParaRPr lang="tr-TR" b="1" dirty="0">
              <a:solidFill>
                <a:prstClr val="black"/>
              </a:solidFill>
              <a:latin typeface="Times New Roman" panose="02020603050405020304" pitchFamily="18" charset="0"/>
              <a:cs typeface="Times New Roman" panose="02020603050405020304" pitchFamily="18" charset="0"/>
            </a:endParaRPr>
          </a:p>
          <a:p>
            <a:pPr marL="342900" lvl="0" indent="-342900" algn="just">
              <a:defRPr/>
            </a:pPr>
            <a:endParaRPr lang="tr-TR" b="1" dirty="0">
              <a:solidFill>
                <a:prstClr val="black"/>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F7088E0E-A46C-4B60-BAD9-5A7B04E633F8}" type="slidenum">
              <a:rPr lang="tr-TR" smtClean="0"/>
              <a:pPr/>
              <a:t>12</a:t>
            </a:fld>
            <a:endParaRPr lang="tr-TR"/>
          </a:p>
        </p:txBody>
      </p:sp>
      <p:pic>
        <p:nvPicPr>
          <p:cNvPr id="10" name="Resim 5">
            <a:extLst>
              <a:ext uri="{FF2B5EF4-FFF2-40B4-BE49-F238E27FC236}">
                <a16:creationId xmlns="" xmlns:a16="http://schemas.microsoft.com/office/drawing/2014/main" id="{DD5BB19C-8729-304A-942D-9A49371849E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26985" y="-270099"/>
            <a:ext cx="2599973" cy="2520280"/>
          </a:xfrm>
          <a:prstGeom prst="rect">
            <a:avLst/>
          </a:prstGeom>
        </p:spPr>
      </p:pic>
    </p:spTree>
    <p:extLst>
      <p:ext uri="{BB962C8B-B14F-4D97-AF65-F5344CB8AC3E}">
        <p14:creationId xmlns:p14="http://schemas.microsoft.com/office/powerpoint/2010/main" xmlns="" val="5175238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5">
            <a:extLst>
              <a:ext uri="{FF2B5EF4-FFF2-40B4-BE49-F238E27FC236}">
                <a16:creationId xmlns="" xmlns:a16="http://schemas.microsoft.com/office/drawing/2014/main" id="{5F98F846-EA3B-9B4F-AD59-2A83982F1B7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127077"/>
            <a:ext cx="2599973" cy="2520280"/>
          </a:xfrm>
          <a:prstGeom prst="rect">
            <a:avLst/>
          </a:prstGeom>
        </p:spPr>
      </p:pic>
      <p:sp>
        <p:nvSpPr>
          <p:cNvPr id="9" name="Metin kutusu 1">
            <a:extLst>
              <a:ext uri="{FF2B5EF4-FFF2-40B4-BE49-F238E27FC236}">
                <a16:creationId xmlns="" xmlns:a16="http://schemas.microsoft.com/office/drawing/2014/main" id="{7C0C1C70-30B9-4840-8F19-2513A2989404}"/>
              </a:ext>
            </a:extLst>
          </p:cNvPr>
          <p:cNvSpPr txBox="1"/>
          <p:nvPr/>
        </p:nvSpPr>
        <p:spPr>
          <a:xfrm>
            <a:off x="1835696" y="434502"/>
            <a:ext cx="6937654" cy="1515800"/>
          </a:xfrm>
          <a:prstGeom prst="rect">
            <a:avLst/>
          </a:prstGeom>
          <a:noFill/>
          <a:effectLst/>
        </p:spPr>
        <p:txBody>
          <a:bodyPr wrap="square" rtlCol="0">
            <a:spAutoFit/>
          </a:bodyPr>
          <a:lstStyle/>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1’İNCİ SEÇİM AŞAMASI</a:t>
            </a:r>
            <a:b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tr-TR" sz="2800" b="1"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MSÜ</a:t>
            </a:r>
            <a:r>
              <a:rPr kumimoji="0" lang="tr-TR" sz="2800" b="1"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ASKERİ ÖĞRENCİ</a:t>
            </a:r>
          </a:p>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ADAY BELİRLEME SINAVI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971600" y="2040144"/>
            <a:ext cx="7128792" cy="1008112"/>
          </a:xfrm>
          <a:effectLst/>
        </p:spPr>
        <p:txBody>
          <a:bodyPr>
            <a:normAutofit/>
          </a:bodyPr>
          <a:lstStyle/>
          <a:p>
            <a:r>
              <a:rPr lang="tr-TR" sz="2800" b="1" dirty="0" smtClean="0">
                <a:solidFill>
                  <a:schemeClr val="tx1"/>
                </a:solidFill>
                <a:latin typeface="Times New Roman" panose="02020603050405020304" pitchFamily="18" charset="0"/>
                <a:cs typeface="Times New Roman" panose="02020603050405020304" pitchFamily="18" charset="0"/>
              </a:rPr>
              <a:t>MSÜ </a:t>
            </a:r>
            <a:r>
              <a:rPr lang="tr-TR" sz="2800" b="1" dirty="0">
                <a:solidFill>
                  <a:schemeClr val="tx1"/>
                </a:solidFill>
                <a:latin typeface="Times New Roman" panose="02020603050405020304" pitchFamily="18" charset="0"/>
                <a:cs typeface="Times New Roman" panose="02020603050405020304" pitchFamily="18" charset="0"/>
              </a:rPr>
              <a:t>SINAVINDA HESAPLANACAK PUAN TÜRLERİNİN KATSAYLARI</a:t>
            </a:r>
            <a:endParaRPr lang="tr-TR" b="1" dirty="0">
              <a:solidFill>
                <a:schemeClr val="tx1"/>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 xmlns:a16="http://schemas.microsoft.com/office/drawing/2014/main" id="{628ACAF6-8E26-0543-8F9F-076BF8745D24}"/>
              </a:ext>
            </a:extLst>
          </p:cNvPr>
          <p:cNvGraphicFramePr>
            <a:graphicFrameLocks noGrp="1"/>
          </p:cNvGraphicFramePr>
          <p:nvPr>
            <p:extLst>
              <p:ext uri="{D42A27DB-BD31-4B8C-83A1-F6EECF244321}">
                <p14:modId xmlns:p14="http://schemas.microsoft.com/office/powerpoint/2010/main" xmlns="" val="3331064262"/>
              </p:ext>
            </p:extLst>
          </p:nvPr>
        </p:nvGraphicFramePr>
        <p:xfrm>
          <a:off x="102636" y="3741258"/>
          <a:ext cx="8938727" cy="2682240"/>
        </p:xfrm>
        <a:graphic>
          <a:graphicData uri="http://schemas.openxmlformats.org/drawingml/2006/table">
            <a:tbl>
              <a:tblPr firstRow="1" bandRow="1">
                <a:tableStyleId>{616DA210-FB5B-4158-B5E0-FEB733F419BA}</a:tableStyleId>
              </a:tblPr>
              <a:tblGrid>
                <a:gridCol w="1658001">
                  <a:extLst>
                    <a:ext uri="{9D8B030D-6E8A-4147-A177-3AD203B41FA5}">
                      <a16:colId xmlns="" xmlns:a16="http://schemas.microsoft.com/office/drawing/2014/main" val="3898233778"/>
                    </a:ext>
                  </a:extLst>
                </a:gridCol>
                <a:gridCol w="1767142">
                  <a:extLst>
                    <a:ext uri="{9D8B030D-6E8A-4147-A177-3AD203B41FA5}">
                      <a16:colId xmlns="" xmlns:a16="http://schemas.microsoft.com/office/drawing/2014/main" val="1472876336"/>
                    </a:ext>
                  </a:extLst>
                </a:gridCol>
                <a:gridCol w="2059621">
                  <a:extLst>
                    <a:ext uri="{9D8B030D-6E8A-4147-A177-3AD203B41FA5}">
                      <a16:colId xmlns="" xmlns:a16="http://schemas.microsoft.com/office/drawing/2014/main" val="1038857617"/>
                    </a:ext>
                  </a:extLst>
                </a:gridCol>
                <a:gridCol w="1867687">
                  <a:extLst>
                    <a:ext uri="{9D8B030D-6E8A-4147-A177-3AD203B41FA5}">
                      <a16:colId xmlns="" xmlns:a16="http://schemas.microsoft.com/office/drawing/2014/main" val="56282492"/>
                    </a:ext>
                  </a:extLst>
                </a:gridCol>
                <a:gridCol w="1586276">
                  <a:extLst>
                    <a:ext uri="{9D8B030D-6E8A-4147-A177-3AD203B41FA5}">
                      <a16:colId xmlns="" xmlns:a16="http://schemas.microsoft.com/office/drawing/2014/main" val="980141307"/>
                    </a:ext>
                  </a:extLst>
                </a:gridCol>
              </a:tblGrid>
              <a:tr h="370840">
                <a:tc gridSpan="5">
                  <a:txBody>
                    <a:bodyPr/>
                    <a:lstStyle/>
                    <a:p>
                      <a:pPr algn="ctr"/>
                      <a:r>
                        <a:rPr lang="tr-TR" sz="2000" b="1" i="0" dirty="0">
                          <a:solidFill>
                            <a:schemeClr val="tx1"/>
                          </a:solidFill>
                          <a:latin typeface="Times New Roman" panose="02020603050405020304" pitchFamily="18" charset="0"/>
                          <a:cs typeface="Times New Roman" panose="02020603050405020304" pitchFamily="18" charset="0"/>
                        </a:rPr>
                        <a:t>PUAN TÜRLERİ HESAPLANMASINDA TESTLERİN AĞIRLIKLARI (%)</a:t>
                      </a: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dirty="0"/>
                    </a:p>
                  </a:txBody>
                  <a:tcPr/>
                </a:tc>
                <a:extLst>
                  <a:ext uri="{0D108BD9-81ED-4DB2-BD59-A6C34878D82A}">
                    <a16:rowId xmlns="" xmlns:a16="http://schemas.microsoft.com/office/drawing/2014/main" val="3888459882"/>
                  </a:ext>
                </a:extLst>
              </a:tr>
              <a:tr h="370840">
                <a:tc>
                  <a:txBody>
                    <a:bodyPr/>
                    <a:lstStyle/>
                    <a:p>
                      <a:pPr algn="ctr"/>
                      <a:r>
                        <a:rPr lang="tr-TR" sz="2000" b="1" i="0" dirty="0">
                          <a:solidFill>
                            <a:schemeClr val="tx1"/>
                          </a:solidFill>
                          <a:latin typeface="Times New Roman" panose="02020603050405020304" pitchFamily="18" charset="0"/>
                          <a:cs typeface="Times New Roman" panose="02020603050405020304" pitchFamily="18" charset="0"/>
                        </a:rPr>
                        <a:t>PUAN TÜRÜ</a:t>
                      </a:r>
                    </a:p>
                  </a:txBody>
                  <a:tcPr anchor="ctr"/>
                </a:tc>
                <a:tc>
                  <a:txBody>
                    <a:bodyPr/>
                    <a:lstStyle/>
                    <a:p>
                      <a:pPr algn="ctr"/>
                      <a:r>
                        <a:rPr lang="tr-TR" sz="2000" b="1" i="0" dirty="0">
                          <a:solidFill>
                            <a:schemeClr val="tx1"/>
                          </a:solidFill>
                          <a:latin typeface="Times New Roman" panose="02020603050405020304" pitchFamily="18" charset="0"/>
                          <a:cs typeface="Times New Roman" panose="02020603050405020304" pitchFamily="18" charset="0"/>
                        </a:rPr>
                        <a:t>TÜRKÇE</a:t>
                      </a:r>
                    </a:p>
                  </a:txBody>
                  <a:tcPr anchor="ctr"/>
                </a:tc>
                <a:tc>
                  <a:txBody>
                    <a:bodyPr/>
                    <a:lstStyle/>
                    <a:p>
                      <a:pPr algn="ctr"/>
                      <a:r>
                        <a:rPr lang="tr-TR" sz="2000" b="1" i="0" dirty="0">
                          <a:solidFill>
                            <a:schemeClr val="tx1"/>
                          </a:solidFill>
                          <a:latin typeface="Times New Roman" panose="02020603050405020304" pitchFamily="18" charset="0"/>
                          <a:cs typeface="Times New Roman" panose="02020603050405020304" pitchFamily="18" charset="0"/>
                        </a:rPr>
                        <a:t>TEMEL MATEMATİK</a:t>
                      </a:r>
                    </a:p>
                  </a:txBody>
                  <a:tcPr anchor="ctr"/>
                </a:tc>
                <a:tc>
                  <a:txBody>
                    <a:bodyPr/>
                    <a:lstStyle/>
                    <a:p>
                      <a:pPr algn="ctr"/>
                      <a:r>
                        <a:rPr lang="tr-TR" sz="2000" b="1" i="0" dirty="0">
                          <a:solidFill>
                            <a:schemeClr val="tx1"/>
                          </a:solidFill>
                          <a:latin typeface="Times New Roman" panose="02020603050405020304" pitchFamily="18" charset="0"/>
                          <a:cs typeface="Times New Roman" panose="02020603050405020304" pitchFamily="18" charset="0"/>
                        </a:rPr>
                        <a:t>FEN BİLİMLERİ</a:t>
                      </a:r>
                    </a:p>
                  </a:txBody>
                  <a:tcPr anchor="ctr"/>
                </a:tc>
                <a:tc>
                  <a:txBody>
                    <a:bodyPr/>
                    <a:lstStyle/>
                    <a:p>
                      <a:pPr algn="ctr"/>
                      <a:r>
                        <a:rPr lang="tr-TR" sz="2000" b="1" i="0" dirty="0">
                          <a:solidFill>
                            <a:schemeClr val="tx1"/>
                          </a:solidFill>
                          <a:latin typeface="Times New Roman" panose="02020603050405020304" pitchFamily="18" charset="0"/>
                          <a:cs typeface="Times New Roman" panose="02020603050405020304" pitchFamily="18" charset="0"/>
                        </a:rPr>
                        <a:t>SOSYAL BİLİMLER</a:t>
                      </a:r>
                    </a:p>
                  </a:txBody>
                  <a:tcPr anchor="ctr"/>
                </a:tc>
                <a:extLst>
                  <a:ext uri="{0D108BD9-81ED-4DB2-BD59-A6C34878D82A}">
                    <a16:rowId xmlns="" xmlns:a16="http://schemas.microsoft.com/office/drawing/2014/main" val="1758541286"/>
                  </a:ext>
                </a:extLst>
              </a:tr>
              <a:tr h="370840">
                <a:tc>
                  <a:txBody>
                    <a:bodyPr/>
                    <a:lstStyle/>
                    <a:p>
                      <a:r>
                        <a:rPr lang="tr-TR" sz="2000" dirty="0">
                          <a:latin typeface="Times New Roman" panose="02020603050405020304" pitchFamily="18" charset="0"/>
                          <a:cs typeface="Times New Roman" panose="02020603050405020304" pitchFamily="18" charset="0"/>
                        </a:rPr>
                        <a:t>MSÜ-SAY</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%25</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%35</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%30</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%10</a:t>
                      </a:r>
                      <a:endParaRPr lang="tr-TR" sz="2000" b="1" i="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134710882"/>
                  </a:ext>
                </a:extLst>
              </a:tr>
              <a:tr h="370840">
                <a:tc>
                  <a:txBody>
                    <a:bodyPr/>
                    <a:lstStyle/>
                    <a:p>
                      <a:r>
                        <a:rPr lang="tr-TR" sz="2000" dirty="0">
                          <a:latin typeface="Times New Roman" panose="02020603050405020304" pitchFamily="18" charset="0"/>
                          <a:cs typeface="Times New Roman" panose="02020603050405020304" pitchFamily="18" charset="0"/>
                        </a:rPr>
                        <a:t>MSÜ-EA</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%35</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%35</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%10</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%20</a:t>
                      </a:r>
                      <a:endParaRPr lang="tr-TR" sz="2000" b="1" i="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151267634"/>
                  </a:ext>
                </a:extLst>
              </a:tr>
              <a:tr h="370840">
                <a:tc>
                  <a:txBody>
                    <a:bodyPr/>
                    <a:lstStyle/>
                    <a:p>
                      <a:r>
                        <a:rPr lang="tr-TR" sz="2000" dirty="0">
                          <a:latin typeface="Times New Roman" panose="02020603050405020304" pitchFamily="18" charset="0"/>
                          <a:cs typeface="Times New Roman" panose="02020603050405020304" pitchFamily="18" charset="0"/>
                        </a:rPr>
                        <a:t>MSÜ-SÖZ</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%35</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%20</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%10</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%35</a:t>
                      </a:r>
                      <a:endParaRPr lang="tr-TR" sz="2000" b="1" i="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581329834"/>
                  </a:ext>
                </a:extLst>
              </a:tr>
              <a:tr h="370840">
                <a:tc>
                  <a:txBody>
                    <a:bodyPr/>
                    <a:lstStyle/>
                    <a:p>
                      <a:r>
                        <a:rPr lang="tr-TR" sz="2000" dirty="0">
                          <a:latin typeface="Times New Roman" panose="02020603050405020304" pitchFamily="18" charset="0"/>
                          <a:cs typeface="Times New Roman" panose="02020603050405020304" pitchFamily="18" charset="0"/>
                        </a:rPr>
                        <a:t>MSÜ-GEN</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%33</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%33</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%17</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%17</a:t>
                      </a:r>
                      <a:endParaRPr lang="tr-TR" sz="2000" b="1" i="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160454017"/>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pPr/>
              <a:t>13</a:t>
            </a:fld>
            <a:endParaRPr lang="tr-TR"/>
          </a:p>
        </p:txBody>
      </p:sp>
      <p:pic>
        <p:nvPicPr>
          <p:cNvPr id="7" name="Resim 5">
            <a:extLst>
              <a:ext uri="{FF2B5EF4-FFF2-40B4-BE49-F238E27FC236}">
                <a16:creationId xmlns="" xmlns:a16="http://schemas.microsoft.com/office/drawing/2014/main" id="{5F98F846-EA3B-9B4F-AD59-2A83982F1B7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97246" y="0"/>
            <a:ext cx="2599973" cy="2520280"/>
          </a:xfrm>
          <a:prstGeom prst="rect">
            <a:avLst/>
          </a:prstGeom>
        </p:spPr>
      </p:pic>
    </p:spTree>
    <p:extLst>
      <p:ext uri="{BB962C8B-B14F-4D97-AF65-F5344CB8AC3E}">
        <p14:creationId xmlns:p14="http://schemas.microsoft.com/office/powerpoint/2010/main" xmlns="" val="160845040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 xmlns:a16="http://schemas.microsoft.com/office/drawing/2014/main" id="{6AD909C0-A637-4849-BCAB-17AF0024B3C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 xmlns:a16="http://schemas.microsoft.com/office/drawing/2014/main" id="{16F95C23-ABF0-9B44-BA3D-AE5A88C13728}"/>
              </a:ext>
            </a:extLst>
          </p:cNvPr>
          <p:cNvSpPr txBox="1"/>
          <p:nvPr/>
        </p:nvSpPr>
        <p:spPr>
          <a:xfrm>
            <a:off x="1691680" y="667602"/>
            <a:ext cx="6937654" cy="1592744"/>
          </a:xfrm>
          <a:prstGeom prst="rect">
            <a:avLst/>
          </a:prstGeom>
          <a:noFill/>
          <a:effectLst/>
        </p:spPr>
        <p:txBody>
          <a:bodyPr wrap="square" rtlCol="0">
            <a:spAutoFit/>
          </a:bodyPr>
          <a:lstStyle/>
          <a:p>
            <a:pPr algn="ctr">
              <a:lnSpc>
                <a:spcPts val="3860"/>
              </a:lnSpc>
              <a:defRPr/>
            </a:pPr>
            <a:r>
              <a:rPr lang="tr-TR" sz="3200" b="1" i="0" dirty="0" smtClean="0">
                <a:latin typeface="Times New Roman" panose="02020603050405020304" pitchFamily="18" charset="0"/>
                <a:cs typeface="Times New Roman" panose="02020603050405020304" pitchFamily="18" charset="0"/>
              </a:rPr>
              <a:t>MSÜ</a:t>
            </a:r>
            <a:endParaRPr lang="tr-TR" sz="3200" b="1" i="0" dirty="0">
              <a:latin typeface="Times New Roman" panose="02020603050405020304" pitchFamily="18" charset="0"/>
              <a:cs typeface="Times New Roman" panose="02020603050405020304" pitchFamily="18" charset="0"/>
            </a:endParaRPr>
          </a:p>
          <a:p>
            <a:pPr algn="ctr">
              <a:lnSpc>
                <a:spcPts val="3860"/>
              </a:lnSpc>
              <a:defRPr/>
            </a:pPr>
            <a:r>
              <a:rPr lang="tr-TR" sz="3200" b="1" i="0" dirty="0">
                <a:solidFill>
                  <a:srgbClr val="FF0000"/>
                </a:solidFill>
                <a:latin typeface="Times New Roman" panose="02020603050405020304" pitchFamily="18" charset="0"/>
                <a:cs typeface="Times New Roman" panose="02020603050405020304" pitchFamily="18" charset="0"/>
              </a:rPr>
              <a:t>TERCİH İŞLEMLERİNDE</a:t>
            </a:r>
          </a:p>
          <a:p>
            <a:pPr algn="ctr">
              <a:lnSpc>
                <a:spcPts val="3860"/>
              </a:lnSpc>
              <a:defRPr/>
            </a:pPr>
            <a:r>
              <a:rPr lang="tr-TR" sz="3200" b="1" dirty="0">
                <a:solidFill>
                  <a:srgbClr val="FF0000"/>
                </a:solidFill>
                <a:latin typeface="Times New Roman" panose="02020603050405020304" pitchFamily="18" charset="0"/>
                <a:cs typeface="Times New Roman" panose="02020603050405020304" pitchFamily="18" charset="0"/>
              </a:rPr>
              <a:t>TERCİH SIRASININ ÖNEMİ</a:t>
            </a:r>
            <a:endParaRPr lang="tr-TR" sz="3200" b="1" i="0" dirty="0">
              <a:solidFill>
                <a:srgbClr val="FF0000"/>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744966" y="2513801"/>
            <a:ext cx="7884368" cy="3722526"/>
          </a:xfrm>
        </p:spPr>
        <p:txBody>
          <a:bodyPr>
            <a:noAutofit/>
          </a:bodyPr>
          <a:lstStyle/>
          <a:p>
            <a:pPr algn="just"/>
            <a:r>
              <a:rPr lang="tr-TR" sz="2700" dirty="0">
                <a:solidFill>
                  <a:schemeClr val="tx1"/>
                </a:solidFill>
                <a:latin typeface="Times New Roman" panose="02020603050405020304" pitchFamily="18" charset="0"/>
                <a:cs typeface="Times New Roman" panose="02020603050405020304" pitchFamily="18" charset="0"/>
              </a:rPr>
              <a:t>Aday yerleştirme süreci boyunca adayların</a:t>
            </a:r>
            <a:r>
              <a:rPr lang="tr-TR" sz="2700" dirty="0">
                <a:solidFill>
                  <a:srgbClr val="002060"/>
                </a:solidFill>
                <a:latin typeface="Times New Roman" panose="02020603050405020304" pitchFamily="18" charset="0"/>
                <a:cs typeface="Times New Roman" panose="02020603050405020304" pitchFamily="18" charset="0"/>
              </a:rPr>
              <a:t/>
            </a:r>
            <a:br>
              <a:rPr lang="tr-TR" sz="2700" dirty="0">
                <a:solidFill>
                  <a:srgbClr val="002060"/>
                </a:solidFill>
                <a:latin typeface="Times New Roman" panose="02020603050405020304" pitchFamily="18" charset="0"/>
                <a:cs typeface="Times New Roman" panose="02020603050405020304" pitchFamily="18" charset="0"/>
              </a:rPr>
            </a:br>
            <a:r>
              <a:rPr lang="tr-TR" sz="2700" b="1" u="sng" dirty="0">
                <a:solidFill>
                  <a:srgbClr val="FF0000"/>
                </a:solidFill>
                <a:latin typeface="Times New Roman" panose="02020603050405020304" pitchFamily="18" charset="0"/>
                <a:cs typeface="Times New Roman" panose="02020603050405020304" pitchFamily="18" charset="0"/>
              </a:rPr>
              <a:t>tercih öncelikleri ve aday değerlendirme puanları (ADP)</a:t>
            </a:r>
            <a:r>
              <a:rPr lang="tr-TR" sz="2700" b="1" dirty="0">
                <a:solidFill>
                  <a:srgbClr val="FF0000"/>
                </a:solidFill>
                <a:latin typeface="Times New Roman" panose="02020603050405020304" pitchFamily="18" charset="0"/>
                <a:cs typeface="Times New Roman" panose="02020603050405020304" pitchFamily="18" charset="0"/>
              </a:rPr>
              <a:t> </a:t>
            </a:r>
            <a:r>
              <a:rPr lang="tr-TR" sz="2700" dirty="0">
                <a:solidFill>
                  <a:schemeClr val="tx1"/>
                </a:solidFill>
                <a:latin typeface="Times New Roman" panose="02020603050405020304" pitchFamily="18" charset="0"/>
                <a:cs typeface="Times New Roman" panose="02020603050405020304" pitchFamily="18" charset="0"/>
              </a:rPr>
              <a:t>dikkate alınacaktır.</a:t>
            </a:r>
          </a:p>
          <a:p>
            <a:pPr algn="just"/>
            <a:endParaRPr lang="tr-TR" sz="1600" dirty="0">
              <a:solidFill>
                <a:srgbClr val="002060"/>
              </a:solidFill>
              <a:latin typeface="Times New Roman" panose="02020603050405020304" pitchFamily="18" charset="0"/>
              <a:cs typeface="Times New Roman" panose="02020603050405020304" pitchFamily="18" charset="0"/>
            </a:endParaRPr>
          </a:p>
          <a:p>
            <a:pPr algn="just"/>
            <a:r>
              <a:rPr lang="tr-TR" sz="2700" dirty="0">
                <a:solidFill>
                  <a:schemeClr val="tx1"/>
                </a:solidFill>
                <a:latin typeface="Times New Roman" panose="02020603050405020304" pitchFamily="18" charset="0"/>
                <a:cs typeface="Times New Roman" panose="02020603050405020304" pitchFamily="18" charset="0"/>
              </a:rPr>
              <a:t>Fakat</a:t>
            </a:r>
            <a:r>
              <a:rPr lang="tr-TR" sz="2700" dirty="0">
                <a:solidFill>
                  <a:srgbClr val="FF0000"/>
                </a:solidFill>
                <a:latin typeface="Times New Roman" panose="02020603050405020304" pitchFamily="18" charset="0"/>
                <a:cs typeface="Times New Roman" panose="02020603050405020304" pitchFamily="18" charset="0"/>
              </a:rPr>
              <a:t> </a:t>
            </a:r>
            <a:r>
              <a:rPr lang="tr-TR" sz="2700" b="1" u="sng" dirty="0">
                <a:solidFill>
                  <a:srgbClr val="FF0000"/>
                </a:solidFill>
                <a:latin typeface="Times New Roman" panose="02020603050405020304" pitchFamily="18" charset="0"/>
                <a:cs typeface="Times New Roman" panose="02020603050405020304" pitchFamily="18" charset="0"/>
              </a:rPr>
              <a:t>Ek Yerleştirme</a:t>
            </a:r>
            <a:r>
              <a:rPr lang="tr-TR" sz="2700" b="1" dirty="0">
                <a:solidFill>
                  <a:srgbClr val="FF0000"/>
                </a:solidFill>
                <a:latin typeface="Times New Roman" panose="02020603050405020304" pitchFamily="18" charset="0"/>
                <a:cs typeface="Times New Roman" panose="02020603050405020304" pitchFamily="18" charset="0"/>
              </a:rPr>
              <a:t> </a:t>
            </a:r>
            <a:r>
              <a:rPr lang="tr-TR" sz="2700" dirty="0">
                <a:solidFill>
                  <a:schemeClr val="tx1"/>
                </a:solidFill>
                <a:latin typeface="Times New Roman" panose="02020603050405020304" pitchFamily="18" charset="0"/>
                <a:cs typeface="Times New Roman" panose="02020603050405020304" pitchFamily="18" charset="0"/>
              </a:rPr>
              <a:t>sürecinde adaylar</a:t>
            </a:r>
            <a:r>
              <a:rPr lang="tr-TR" sz="2700" dirty="0">
                <a:solidFill>
                  <a:srgbClr val="002060"/>
                </a:solidFill>
                <a:latin typeface="Times New Roman" panose="02020603050405020304" pitchFamily="18" charset="0"/>
                <a:cs typeface="Times New Roman" panose="02020603050405020304" pitchFamily="18" charset="0"/>
              </a:rPr>
              <a:t/>
            </a:r>
            <a:br>
              <a:rPr lang="tr-TR" sz="2700" dirty="0">
                <a:solidFill>
                  <a:srgbClr val="002060"/>
                </a:solidFill>
                <a:latin typeface="Times New Roman" panose="02020603050405020304" pitchFamily="18" charset="0"/>
                <a:cs typeface="Times New Roman" panose="02020603050405020304" pitchFamily="18" charset="0"/>
              </a:rPr>
            </a:br>
            <a:r>
              <a:rPr lang="tr-TR" sz="2700" b="1" u="sng" dirty="0">
                <a:solidFill>
                  <a:srgbClr val="FF0000"/>
                </a:solidFill>
                <a:latin typeface="Times New Roman" panose="02020603050405020304" pitchFamily="18" charset="0"/>
                <a:cs typeface="Times New Roman" panose="02020603050405020304" pitchFamily="18" charset="0"/>
              </a:rPr>
              <a:t>tercih sırasına bakılmaksızın</a:t>
            </a:r>
            <a:r>
              <a:rPr lang="tr-TR" sz="2700" b="1" dirty="0">
                <a:solidFill>
                  <a:srgbClr val="FF0000"/>
                </a:solidFill>
                <a:latin typeface="Times New Roman" panose="02020603050405020304" pitchFamily="18" charset="0"/>
                <a:cs typeface="Times New Roman" panose="02020603050405020304" pitchFamily="18" charset="0"/>
              </a:rPr>
              <a:t> </a:t>
            </a:r>
            <a:r>
              <a:rPr lang="tr-TR" sz="2700" dirty="0">
                <a:solidFill>
                  <a:schemeClr val="tx1"/>
                </a:solidFill>
                <a:latin typeface="Times New Roman" panose="02020603050405020304" pitchFamily="18" charset="0"/>
                <a:cs typeface="Times New Roman" panose="02020603050405020304" pitchFamily="18" charset="0"/>
              </a:rPr>
              <a:t>tercihleri arasında bulunan ve kontenjana girdikleri herhangi bir okula yerleştirilebileceklerdir.</a:t>
            </a:r>
          </a:p>
        </p:txBody>
      </p:sp>
      <p:sp>
        <p:nvSpPr>
          <p:cNvPr id="2" name="Slayt Numarası Yer Tutucusu 1"/>
          <p:cNvSpPr>
            <a:spLocks noGrp="1"/>
          </p:cNvSpPr>
          <p:nvPr>
            <p:ph type="sldNum" sz="quarter" idx="12"/>
          </p:nvPr>
        </p:nvSpPr>
        <p:spPr/>
        <p:txBody>
          <a:bodyPr/>
          <a:lstStyle/>
          <a:p>
            <a:fld id="{F7088E0E-A46C-4B60-BAD9-5A7B04E633F8}" type="slidenum">
              <a:rPr lang="tr-TR" smtClean="0"/>
              <a:pPr/>
              <a:t>14</a:t>
            </a:fld>
            <a:endParaRPr lang="tr-TR"/>
          </a:p>
        </p:txBody>
      </p:sp>
    </p:spTree>
    <p:extLst>
      <p:ext uri="{BB962C8B-B14F-4D97-AF65-F5344CB8AC3E}">
        <p14:creationId xmlns:p14="http://schemas.microsoft.com/office/powerpoint/2010/main" xmlns="" val="424023923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 xmlns:a16="http://schemas.microsoft.com/office/drawing/2014/main" id="{870E5302-20CC-264A-A4FE-AA40716CED2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 xmlns:a16="http://schemas.microsoft.com/office/drawing/2014/main" id="{E2FA1DAE-B7FA-9D40-B2FA-576004F0611D}"/>
              </a:ext>
            </a:extLst>
          </p:cNvPr>
          <p:cNvSpPr txBox="1"/>
          <p:nvPr/>
        </p:nvSpPr>
        <p:spPr>
          <a:xfrm>
            <a:off x="1691680" y="667602"/>
            <a:ext cx="6937654" cy="1092607"/>
          </a:xfrm>
          <a:prstGeom prst="rect">
            <a:avLst/>
          </a:prstGeom>
          <a:noFill/>
          <a:effectLst/>
        </p:spPr>
        <p:txBody>
          <a:bodyPr wrap="square" rtlCol="0">
            <a:spAutoFit/>
          </a:bodyPr>
          <a:lstStyle/>
          <a:p>
            <a:pPr algn="ctr">
              <a:lnSpc>
                <a:spcPts val="3860"/>
              </a:lnSpc>
              <a:defRPr/>
            </a:pPr>
            <a:r>
              <a:rPr lang="tr-TR" sz="3200" b="1" i="0" dirty="0" smtClean="0">
                <a:latin typeface="Times New Roman" panose="02020603050405020304" pitchFamily="18" charset="0"/>
                <a:cs typeface="Times New Roman" panose="02020603050405020304" pitchFamily="18" charset="0"/>
              </a:rPr>
              <a:t>MSÜ</a:t>
            </a:r>
            <a:r>
              <a:rPr lang="tr-TR" sz="3200" b="1" i="0" dirty="0" smtClean="0">
                <a:solidFill>
                  <a:srgbClr val="FF0000"/>
                </a:solidFill>
                <a:latin typeface="Times New Roman" panose="02020603050405020304" pitchFamily="18" charset="0"/>
                <a:cs typeface="Times New Roman" panose="02020603050405020304" pitchFamily="18" charset="0"/>
              </a:rPr>
              <a:t> </a:t>
            </a:r>
            <a:r>
              <a:rPr lang="tr-TR" sz="3200" b="1" i="0" dirty="0">
                <a:solidFill>
                  <a:srgbClr val="FF0000"/>
                </a:solidFill>
                <a:latin typeface="Times New Roman" panose="02020603050405020304" pitchFamily="18" charset="0"/>
                <a:cs typeface="Times New Roman" panose="02020603050405020304" pitchFamily="18" charset="0"/>
              </a:rPr>
              <a:t>ADAY DEĞERLENDİRME PUANLARI</a:t>
            </a:r>
          </a:p>
        </p:txBody>
      </p:sp>
      <p:sp>
        <p:nvSpPr>
          <p:cNvPr id="3" name="Alt Başlık 2"/>
          <p:cNvSpPr>
            <a:spLocks noGrp="1"/>
          </p:cNvSpPr>
          <p:nvPr>
            <p:ph type="subTitle" idx="1"/>
          </p:nvPr>
        </p:nvSpPr>
        <p:spPr>
          <a:xfrm>
            <a:off x="1515142" y="2520280"/>
            <a:ext cx="7128792" cy="2808312"/>
          </a:xfrm>
        </p:spPr>
        <p:txBody>
          <a:bodyPr>
            <a:normAutofit/>
          </a:bodyPr>
          <a:lstStyle/>
          <a:p>
            <a:r>
              <a:rPr lang="tr-TR" sz="3400" dirty="0">
                <a:solidFill>
                  <a:schemeClr val="tx1"/>
                </a:solidFill>
                <a:latin typeface="Times New Roman" panose="02020603050405020304" pitchFamily="18" charset="0"/>
                <a:cs typeface="Times New Roman" panose="02020603050405020304" pitchFamily="18" charset="0"/>
              </a:rPr>
              <a:t>Adaylar tercih ettikleri okullara</a:t>
            </a:r>
            <a:r>
              <a:rPr lang="tr-TR" sz="3400" dirty="0">
                <a:solidFill>
                  <a:srgbClr val="002060"/>
                </a:solidFill>
                <a:latin typeface="Times New Roman" panose="02020603050405020304" pitchFamily="18" charset="0"/>
                <a:cs typeface="Times New Roman" panose="02020603050405020304" pitchFamily="18" charset="0"/>
              </a:rPr>
              <a:t/>
            </a:r>
            <a:br>
              <a:rPr lang="tr-TR" sz="3400" dirty="0">
                <a:solidFill>
                  <a:srgbClr val="002060"/>
                </a:solidFill>
                <a:latin typeface="Times New Roman" panose="02020603050405020304" pitchFamily="18" charset="0"/>
                <a:cs typeface="Times New Roman" panose="02020603050405020304" pitchFamily="18" charset="0"/>
              </a:rPr>
            </a:br>
            <a:r>
              <a:rPr lang="tr-TR" sz="3400" b="1" dirty="0">
                <a:solidFill>
                  <a:srgbClr val="FF0000"/>
                </a:solidFill>
                <a:latin typeface="Times New Roman" panose="02020603050405020304" pitchFamily="18" charset="0"/>
                <a:cs typeface="Times New Roman" panose="02020603050405020304" pitchFamily="18" charset="0"/>
              </a:rPr>
              <a:t>Aday Değerlendirme Puanları (ADP)</a:t>
            </a:r>
            <a:br>
              <a:rPr lang="tr-TR" sz="3400" b="1" dirty="0">
                <a:solidFill>
                  <a:srgbClr val="FF0000"/>
                </a:solidFill>
                <a:latin typeface="Times New Roman" panose="02020603050405020304" pitchFamily="18" charset="0"/>
                <a:cs typeface="Times New Roman" panose="02020603050405020304" pitchFamily="18" charset="0"/>
              </a:rPr>
            </a:br>
            <a:r>
              <a:rPr lang="tr-TR" sz="3400" b="1" dirty="0">
                <a:solidFill>
                  <a:srgbClr val="FF0000"/>
                </a:solidFill>
                <a:latin typeface="Times New Roman" panose="02020603050405020304" pitchFamily="18" charset="0"/>
                <a:cs typeface="Times New Roman" panose="02020603050405020304" pitchFamily="18" charset="0"/>
              </a:rPr>
              <a:t>ve Tercih Sıraları </a:t>
            </a:r>
            <a:r>
              <a:rPr lang="tr-TR" sz="3400" dirty="0">
                <a:solidFill>
                  <a:schemeClr val="tx1"/>
                </a:solidFill>
                <a:latin typeface="Times New Roman" panose="02020603050405020304" pitchFamily="18" charset="0"/>
                <a:cs typeface="Times New Roman" panose="02020603050405020304" pitchFamily="18" charset="0"/>
              </a:rPr>
              <a:t>dikkate alınarak yerleştirilirler.</a:t>
            </a:r>
            <a:r>
              <a:rPr lang="tr-TR" sz="3400" dirty="0">
                <a:solidFill>
                  <a:srgbClr val="FF0000"/>
                </a:solidFill>
                <a:latin typeface="Times New Roman" panose="02020603050405020304" pitchFamily="18" charset="0"/>
                <a:cs typeface="Times New Roman" panose="02020603050405020304" pitchFamily="18" charset="0"/>
              </a:rPr>
              <a:t>	</a:t>
            </a:r>
          </a:p>
        </p:txBody>
      </p:sp>
      <p:sp>
        <p:nvSpPr>
          <p:cNvPr id="2" name="Slayt Numarası Yer Tutucusu 1"/>
          <p:cNvSpPr>
            <a:spLocks noGrp="1"/>
          </p:cNvSpPr>
          <p:nvPr>
            <p:ph type="sldNum" sz="quarter" idx="12"/>
          </p:nvPr>
        </p:nvSpPr>
        <p:spPr/>
        <p:txBody>
          <a:bodyPr/>
          <a:lstStyle/>
          <a:p>
            <a:fld id="{F7088E0E-A46C-4B60-BAD9-5A7B04E633F8}" type="slidenum">
              <a:rPr lang="tr-TR" smtClean="0"/>
              <a:pPr/>
              <a:t>15</a:t>
            </a:fld>
            <a:endParaRPr lang="tr-TR"/>
          </a:p>
        </p:txBody>
      </p:sp>
    </p:spTree>
    <p:extLst>
      <p:ext uri="{BB962C8B-B14F-4D97-AF65-F5344CB8AC3E}">
        <p14:creationId xmlns:p14="http://schemas.microsoft.com/office/powerpoint/2010/main" xmlns="" val="6229667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 xmlns:a16="http://schemas.microsoft.com/office/drawing/2014/main" id="{29403B63-C408-E143-B9B3-699F6D59EA0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 xmlns:a16="http://schemas.microsoft.com/office/drawing/2014/main" id="{6516193D-C85A-5149-8736-88AAA3FA52B7}"/>
              </a:ext>
            </a:extLst>
          </p:cNvPr>
          <p:cNvSpPr txBox="1"/>
          <p:nvPr/>
        </p:nvSpPr>
        <p:spPr>
          <a:xfrm>
            <a:off x="1691680" y="667602"/>
            <a:ext cx="6937654" cy="1092607"/>
          </a:xfrm>
          <a:prstGeom prst="rect">
            <a:avLst/>
          </a:prstGeom>
          <a:noFill/>
          <a:effectLst/>
        </p:spPr>
        <p:txBody>
          <a:bodyPr wrap="square" rtlCol="0">
            <a:spAutoFit/>
          </a:bodyPr>
          <a:lstStyle/>
          <a:p>
            <a:pPr algn="ctr">
              <a:lnSpc>
                <a:spcPts val="3860"/>
              </a:lnSpc>
              <a:defRPr/>
            </a:pPr>
            <a:r>
              <a:rPr lang="tr-TR" sz="3200" b="1" i="0" dirty="0" smtClean="0">
                <a:latin typeface="Times New Roman" panose="02020603050405020304" pitchFamily="18" charset="0"/>
                <a:cs typeface="Times New Roman" panose="02020603050405020304" pitchFamily="18" charset="0"/>
              </a:rPr>
              <a:t>MSÜ</a:t>
            </a:r>
            <a:r>
              <a:rPr lang="tr-TR" sz="3200" b="1" i="0" dirty="0" smtClean="0">
                <a:solidFill>
                  <a:srgbClr val="FF0000"/>
                </a:solidFill>
                <a:latin typeface="Times New Roman" panose="02020603050405020304" pitchFamily="18" charset="0"/>
                <a:cs typeface="Times New Roman" panose="02020603050405020304" pitchFamily="18" charset="0"/>
              </a:rPr>
              <a:t> </a:t>
            </a:r>
            <a:r>
              <a:rPr lang="tr-TR" sz="3200" b="1" i="0" dirty="0">
                <a:solidFill>
                  <a:srgbClr val="FF0000"/>
                </a:solidFill>
                <a:latin typeface="Times New Roman" panose="02020603050405020304" pitchFamily="18" charset="0"/>
                <a:cs typeface="Times New Roman" panose="02020603050405020304" pitchFamily="18" charset="0"/>
              </a:rPr>
              <a:t>ADAY DEĞERLENDİRME PUANLARI</a:t>
            </a:r>
          </a:p>
        </p:txBody>
      </p:sp>
      <p:sp>
        <p:nvSpPr>
          <p:cNvPr id="3" name="Alt Başlık 2"/>
          <p:cNvSpPr>
            <a:spLocks noGrp="1"/>
          </p:cNvSpPr>
          <p:nvPr>
            <p:ph type="subTitle" idx="1"/>
          </p:nvPr>
        </p:nvSpPr>
        <p:spPr>
          <a:xfrm>
            <a:off x="755576" y="2564904"/>
            <a:ext cx="7776864" cy="3024336"/>
          </a:xfrm>
        </p:spPr>
        <p:txBody>
          <a:bodyPr>
            <a:normAutofit/>
          </a:bodyPr>
          <a:lstStyle/>
          <a:p>
            <a:pPr algn="just"/>
            <a:r>
              <a:rPr lang="tr-TR" dirty="0">
                <a:solidFill>
                  <a:schemeClr val="tx1"/>
                </a:solidFill>
              </a:rPr>
              <a:t>		</a:t>
            </a:r>
          </a:p>
        </p:txBody>
      </p:sp>
      <p:sp>
        <p:nvSpPr>
          <p:cNvPr id="2" name="Slayt Numarası Yer Tutucusu 1"/>
          <p:cNvSpPr>
            <a:spLocks noGrp="1"/>
          </p:cNvSpPr>
          <p:nvPr>
            <p:ph type="sldNum" sz="quarter" idx="12"/>
          </p:nvPr>
        </p:nvSpPr>
        <p:spPr/>
        <p:txBody>
          <a:bodyPr/>
          <a:lstStyle/>
          <a:p>
            <a:fld id="{F7088E0E-A46C-4B60-BAD9-5A7B04E633F8}" type="slidenum">
              <a:rPr lang="tr-TR" smtClean="0"/>
              <a:pPr/>
              <a:t>16</a:t>
            </a:fld>
            <a:endParaRPr lang="tr-TR"/>
          </a:p>
        </p:txBody>
      </p:sp>
      <p:pic>
        <p:nvPicPr>
          <p:cNvPr id="15" name="Resim 14">
            <a:extLst>
              <a:ext uri="{FF2B5EF4-FFF2-40B4-BE49-F238E27FC236}">
                <a16:creationId xmlns="" xmlns:a16="http://schemas.microsoft.com/office/drawing/2014/main" id="{08B9C255-CFF8-9F44-AFE0-111CCDE9A19F}"/>
              </a:ext>
            </a:extLst>
          </p:cNvPr>
          <p:cNvPicPr>
            <a:picLocks noChangeAspect="1"/>
          </p:cNvPicPr>
          <p:nvPr/>
        </p:nvPicPr>
        <p:blipFill>
          <a:blip r:embed="rId4"/>
          <a:stretch>
            <a:fillRect/>
          </a:stretch>
        </p:blipFill>
        <p:spPr>
          <a:xfrm>
            <a:off x="0" y="1949197"/>
            <a:ext cx="9144000" cy="4908803"/>
          </a:xfrm>
          <a:prstGeom prst="rect">
            <a:avLst/>
          </a:prstGeom>
        </p:spPr>
      </p:pic>
    </p:spTree>
    <p:extLst>
      <p:ext uri="{BB962C8B-B14F-4D97-AF65-F5344CB8AC3E}">
        <p14:creationId xmlns:p14="http://schemas.microsoft.com/office/powerpoint/2010/main" xmlns="" val="58122832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5">
            <a:extLst>
              <a:ext uri="{FF2B5EF4-FFF2-40B4-BE49-F238E27FC236}">
                <a16:creationId xmlns="" xmlns:a16="http://schemas.microsoft.com/office/drawing/2014/main" id="{B6F3D01F-80CA-1D4F-AF4F-F76F91E11BA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127077"/>
            <a:ext cx="2599973" cy="2520280"/>
          </a:xfrm>
          <a:prstGeom prst="rect">
            <a:avLst/>
          </a:prstGeom>
        </p:spPr>
      </p:pic>
      <p:sp>
        <p:nvSpPr>
          <p:cNvPr id="11" name="Metin kutusu 1">
            <a:extLst>
              <a:ext uri="{FF2B5EF4-FFF2-40B4-BE49-F238E27FC236}">
                <a16:creationId xmlns="" xmlns:a16="http://schemas.microsoft.com/office/drawing/2014/main" id="{7D8CFD6C-9D8F-7C49-926E-EA0C68333B19}"/>
              </a:ext>
            </a:extLst>
          </p:cNvPr>
          <p:cNvSpPr txBox="1"/>
          <p:nvPr/>
        </p:nvSpPr>
        <p:spPr>
          <a:xfrm>
            <a:off x="1691680" y="488618"/>
            <a:ext cx="6937654" cy="1592744"/>
          </a:xfrm>
          <a:prstGeom prst="rect">
            <a:avLst/>
          </a:prstGeom>
          <a:noFill/>
          <a:effectLst/>
        </p:spPr>
        <p:txBody>
          <a:bodyPr wrap="square" rtlCol="0">
            <a:spAutoFit/>
          </a:bodyPr>
          <a:lstStyle/>
          <a:p>
            <a:pPr algn="ctr">
              <a:lnSpc>
                <a:spcPts val="3860"/>
              </a:lnSpc>
              <a:defRPr/>
            </a:pPr>
            <a:r>
              <a:rPr lang="tr-TR" sz="2800" b="1" i="0" dirty="0" smtClean="0">
                <a:latin typeface="Times New Roman" panose="02020603050405020304" pitchFamily="18" charset="0"/>
                <a:cs typeface="Times New Roman" panose="02020603050405020304" pitchFamily="18" charset="0"/>
              </a:rPr>
              <a:t>MSÜ</a:t>
            </a:r>
            <a:endParaRPr lang="tr-TR" sz="2800" b="1" i="0" dirty="0">
              <a:latin typeface="Times New Roman" panose="02020603050405020304" pitchFamily="18" charset="0"/>
              <a:cs typeface="Times New Roman" panose="02020603050405020304" pitchFamily="18" charset="0"/>
            </a:endParaRP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AŞAMALARINA</a:t>
            </a:r>
          </a:p>
          <a:p>
            <a:pPr algn="ctr">
              <a:lnSpc>
                <a:spcPts val="3860"/>
              </a:lnSpc>
              <a:defRPr/>
            </a:pPr>
            <a:r>
              <a:rPr lang="tr-TR" sz="2800" b="1" dirty="0">
                <a:solidFill>
                  <a:srgbClr val="FF0000"/>
                </a:solidFill>
                <a:latin typeface="Times New Roman" panose="02020603050405020304" pitchFamily="18" charset="0"/>
                <a:cs typeface="Times New Roman" panose="02020603050405020304" pitchFamily="18" charset="0"/>
              </a:rPr>
              <a:t>ÇAĞRI PUAN TÜRLERİ</a:t>
            </a:r>
            <a:endParaRPr lang="tr-TR" sz="2800" b="1" i="0" dirty="0">
              <a:solidFill>
                <a:srgbClr val="FF0000"/>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TextBox 1">
            <a:extLst>
              <a:ext uri="{FF2B5EF4-FFF2-40B4-BE49-F238E27FC236}">
                <a16:creationId xmlns="" xmlns:a16="http://schemas.microsoft.com/office/drawing/2014/main" id="{4FE9A86E-F3D4-EC4B-A25F-4DCCFFED8D48}"/>
              </a:ext>
            </a:extLst>
          </p:cNvPr>
          <p:cNvSpPr txBox="1"/>
          <p:nvPr/>
        </p:nvSpPr>
        <p:spPr>
          <a:xfrm>
            <a:off x="864023" y="2218830"/>
            <a:ext cx="7668417" cy="4473019"/>
          </a:xfrm>
          <a:prstGeom prst="rect">
            <a:avLst/>
          </a:prstGeom>
          <a:noFill/>
        </p:spPr>
        <p:txBody>
          <a:bodyPr wrap="square" rtlCol="0">
            <a:spAutoFit/>
          </a:bodyPr>
          <a:lstStyle/>
          <a:p>
            <a:pPr marL="342900" lvl="0" indent="-342900">
              <a:spcAft>
                <a:spcPts val="800"/>
              </a:spcAft>
              <a:buFont typeface="Wingdings" panose="05000000000000000000" pitchFamily="2" charset="2"/>
              <a:buChar char="Ø"/>
              <a:defRPr/>
            </a:pPr>
            <a:r>
              <a:rPr lang="tr-TR" sz="2400" kern="0" dirty="0">
                <a:latin typeface="Times New Roman" panose="02020603050405020304" pitchFamily="18" charset="0"/>
                <a:cs typeface="Times New Roman" panose="02020603050405020304" pitchFamily="18" charset="0"/>
              </a:rPr>
              <a:t>Kara Harp Okulu’na </a:t>
            </a:r>
            <a:r>
              <a:rPr lang="tr-TR" sz="2400" b="1" kern="0" dirty="0">
                <a:solidFill>
                  <a:srgbClr val="FF0000"/>
                </a:solidFill>
                <a:latin typeface="Times New Roman" panose="02020603050405020304" pitchFamily="18" charset="0"/>
                <a:cs typeface="Times New Roman" panose="02020603050405020304" pitchFamily="18" charset="0"/>
              </a:rPr>
              <a:t>MSÜ- Sayısal</a:t>
            </a:r>
            <a:r>
              <a:rPr lang="tr-TR" sz="2400" kern="0" dirty="0">
                <a:latin typeface="Times New Roman" panose="02020603050405020304" pitchFamily="18" charset="0"/>
                <a:cs typeface="Times New Roman" panose="02020603050405020304" pitchFamily="18" charset="0"/>
              </a:rPr>
              <a:t>,</a:t>
            </a:r>
            <a:br>
              <a:rPr lang="tr-TR" sz="2400" kern="0" dirty="0">
                <a:latin typeface="Times New Roman" panose="02020603050405020304" pitchFamily="18" charset="0"/>
                <a:cs typeface="Times New Roman" panose="02020603050405020304" pitchFamily="18" charset="0"/>
              </a:rPr>
            </a:br>
            <a:r>
              <a:rPr lang="tr-TR" sz="2400" b="1" kern="0" dirty="0">
                <a:solidFill>
                  <a:srgbClr val="FF0000"/>
                </a:solidFill>
                <a:latin typeface="Times New Roman" panose="02020603050405020304" pitchFamily="18" charset="0"/>
                <a:cs typeface="Times New Roman" panose="02020603050405020304" pitchFamily="18" charset="0"/>
              </a:rPr>
              <a:t>MSÜ-Eşit Ağırlık</a:t>
            </a:r>
            <a:r>
              <a:rPr lang="tr-TR" sz="2400" kern="0" dirty="0">
                <a:latin typeface="Times New Roman" panose="02020603050405020304" pitchFamily="18" charset="0"/>
                <a:cs typeface="Times New Roman" panose="02020603050405020304" pitchFamily="18" charset="0"/>
              </a:rPr>
              <a:t>, </a:t>
            </a:r>
            <a:r>
              <a:rPr lang="tr-TR" sz="2400" b="1" kern="0" dirty="0">
                <a:solidFill>
                  <a:srgbClr val="FF0000"/>
                </a:solidFill>
                <a:latin typeface="Times New Roman" panose="02020603050405020304" pitchFamily="18" charset="0"/>
                <a:cs typeface="Times New Roman" panose="02020603050405020304" pitchFamily="18" charset="0"/>
              </a:rPr>
              <a:t>MSÜ-Sözel,</a:t>
            </a:r>
          </a:p>
          <a:p>
            <a:pPr marL="342900" lvl="0" indent="-342900">
              <a:spcAft>
                <a:spcPts val="800"/>
              </a:spcAft>
              <a:buFont typeface="Wingdings" panose="05000000000000000000" pitchFamily="2" charset="2"/>
              <a:buChar char="Ø"/>
              <a:defRPr/>
            </a:pPr>
            <a:r>
              <a:rPr lang="tr-TR" sz="2400" kern="0" dirty="0">
                <a:latin typeface="Times New Roman" panose="02020603050405020304" pitchFamily="18" charset="0"/>
                <a:cs typeface="Times New Roman" panose="02020603050405020304" pitchFamily="18" charset="0"/>
              </a:rPr>
              <a:t>Deniz Harp Okulu, Hava Harp Okulu ve</a:t>
            </a:r>
            <a:br>
              <a:rPr lang="tr-TR" sz="2400" kern="0" dirty="0">
                <a:latin typeface="Times New Roman" panose="02020603050405020304" pitchFamily="18" charset="0"/>
                <a:cs typeface="Times New Roman" panose="02020603050405020304" pitchFamily="18" charset="0"/>
              </a:rPr>
            </a:br>
            <a:r>
              <a:rPr lang="tr-TR" sz="2400" kern="0" dirty="0">
                <a:latin typeface="Times New Roman" panose="02020603050405020304" pitchFamily="18" charset="0"/>
                <a:cs typeface="Times New Roman" panose="02020603050405020304" pitchFamily="18" charset="0"/>
              </a:rPr>
              <a:t>Sahil Güvenlik </a:t>
            </a:r>
            <a:r>
              <a:rPr lang="tr-TR" sz="2400" kern="0" dirty="0" err="1">
                <a:latin typeface="Times New Roman" panose="02020603050405020304" pitchFamily="18" charset="0"/>
                <a:cs typeface="Times New Roman" panose="02020603050405020304" pitchFamily="18" charset="0"/>
              </a:rPr>
              <a:t>K.lığı</a:t>
            </a:r>
            <a:r>
              <a:rPr lang="tr-TR" sz="2400" kern="0" dirty="0">
                <a:latin typeface="Times New Roman" panose="02020603050405020304" pitchFamily="18" charset="0"/>
                <a:cs typeface="Times New Roman" panose="02020603050405020304" pitchFamily="18" charset="0"/>
              </a:rPr>
              <a:t> namına Deniz Harp Okulu’na </a:t>
            </a:r>
            <a:r>
              <a:rPr lang="tr-TR" sz="2400" b="1" kern="0" dirty="0">
                <a:solidFill>
                  <a:srgbClr val="FF0000"/>
                </a:solidFill>
                <a:latin typeface="Times New Roman" panose="02020603050405020304" pitchFamily="18" charset="0"/>
                <a:cs typeface="Times New Roman" panose="02020603050405020304" pitchFamily="18" charset="0"/>
              </a:rPr>
              <a:t>MSÜ Sayısal Puan </a:t>
            </a:r>
            <a:r>
              <a:rPr lang="tr-TR" sz="2400" kern="0" dirty="0">
                <a:latin typeface="Times New Roman" panose="02020603050405020304" pitchFamily="18" charset="0"/>
                <a:cs typeface="Times New Roman" panose="02020603050405020304" pitchFamily="18" charset="0"/>
              </a:rPr>
              <a:t>türüyle,</a:t>
            </a:r>
          </a:p>
          <a:p>
            <a:pPr marL="342900" lvl="0" indent="-342900">
              <a:spcAft>
                <a:spcPts val="800"/>
              </a:spcAft>
              <a:buFont typeface="Wingdings" panose="05000000000000000000" pitchFamily="2" charset="2"/>
              <a:buChar char="Ø"/>
              <a:defRPr/>
            </a:pPr>
            <a:r>
              <a:rPr lang="tr-TR" sz="2400" kern="0" dirty="0">
                <a:latin typeface="Times New Roman" panose="02020603050405020304" pitchFamily="18" charset="0"/>
                <a:cs typeface="Times New Roman" panose="02020603050405020304" pitchFamily="18" charset="0"/>
              </a:rPr>
              <a:t>Kara, Deniz, Hava Asb. Meslek Yüksekokulları ve Sahil Güvenlik </a:t>
            </a:r>
            <a:r>
              <a:rPr lang="tr-TR" sz="2400" kern="0" dirty="0" err="1">
                <a:latin typeface="Times New Roman" panose="02020603050405020304" pitchFamily="18" charset="0"/>
                <a:cs typeface="Times New Roman" panose="02020603050405020304" pitchFamily="18" charset="0"/>
              </a:rPr>
              <a:t>K.lığı</a:t>
            </a:r>
            <a:r>
              <a:rPr lang="tr-TR" sz="2400" kern="0" dirty="0">
                <a:latin typeface="Times New Roman" panose="02020603050405020304" pitchFamily="18" charset="0"/>
                <a:cs typeface="Times New Roman" panose="02020603050405020304" pitchFamily="18" charset="0"/>
              </a:rPr>
              <a:t> namına Deniz </a:t>
            </a:r>
            <a:r>
              <a:rPr lang="tr-TR" sz="2400" kern="0" dirty="0" err="1">
                <a:latin typeface="Times New Roman" panose="02020603050405020304" pitchFamily="18" charset="0"/>
                <a:cs typeface="Times New Roman" panose="02020603050405020304" pitchFamily="18" charset="0"/>
              </a:rPr>
              <a:t>Asb.MYO’na</a:t>
            </a:r>
            <a:r>
              <a:rPr lang="tr-TR" sz="2400" kern="0" dirty="0">
                <a:latin typeface="Times New Roman" panose="02020603050405020304" pitchFamily="18" charset="0"/>
                <a:cs typeface="Times New Roman" panose="02020603050405020304" pitchFamily="18" charset="0"/>
              </a:rPr>
              <a:t> </a:t>
            </a:r>
            <a:r>
              <a:rPr lang="tr-TR" sz="2400" b="1" kern="0" dirty="0">
                <a:solidFill>
                  <a:srgbClr val="FF0000"/>
                </a:solidFill>
                <a:latin typeface="Times New Roman" panose="02020603050405020304" pitchFamily="18" charset="0"/>
                <a:cs typeface="Times New Roman" panose="02020603050405020304" pitchFamily="18" charset="0"/>
              </a:rPr>
              <a:t>MSÜ Genel Puan </a:t>
            </a:r>
            <a:r>
              <a:rPr lang="tr-TR" sz="2400" kern="0" dirty="0">
                <a:latin typeface="Times New Roman" panose="02020603050405020304" pitchFamily="18" charset="0"/>
                <a:cs typeface="Times New Roman" panose="02020603050405020304" pitchFamily="18" charset="0"/>
              </a:rPr>
              <a:t>türüyle,</a:t>
            </a:r>
          </a:p>
          <a:p>
            <a:pPr marL="342900" lvl="0" indent="-342900">
              <a:spcAft>
                <a:spcPts val="800"/>
              </a:spcAft>
              <a:buFont typeface="Wingdings" panose="05000000000000000000" pitchFamily="2" charset="2"/>
              <a:buChar char="Ø"/>
              <a:defRPr/>
            </a:pPr>
            <a:r>
              <a:rPr lang="tr-TR" sz="2400" kern="0" dirty="0">
                <a:latin typeface="Times New Roman" panose="02020603050405020304" pitchFamily="18" charset="0"/>
                <a:cs typeface="Times New Roman" panose="02020603050405020304" pitchFamily="18" charset="0"/>
              </a:rPr>
              <a:t>Bando Asb. Meslek Yüksekokulu’na adayın </a:t>
            </a:r>
            <a:r>
              <a:rPr lang="tr-TR" sz="2400" kern="0" dirty="0" smtClean="0">
                <a:latin typeface="Times New Roman" panose="02020603050405020304" pitchFamily="18" charset="0"/>
                <a:cs typeface="Times New Roman" panose="02020603050405020304" pitchFamily="18" charset="0"/>
              </a:rPr>
              <a:t>almış olduğu </a:t>
            </a:r>
            <a:r>
              <a:rPr lang="tr-TR" sz="2400" b="1" kern="0" dirty="0">
                <a:solidFill>
                  <a:srgbClr val="FF0000"/>
                </a:solidFill>
                <a:latin typeface="Times New Roman" panose="02020603050405020304" pitchFamily="18" charset="0"/>
                <a:cs typeface="Times New Roman" panose="02020603050405020304" pitchFamily="18" charset="0"/>
              </a:rPr>
              <a:t>en yüksek puan </a:t>
            </a:r>
            <a:r>
              <a:rPr lang="tr-TR" sz="2400" kern="0" dirty="0">
                <a:latin typeface="Times New Roman" panose="02020603050405020304" pitchFamily="18" charset="0"/>
                <a:cs typeface="Times New Roman" panose="02020603050405020304" pitchFamily="18" charset="0"/>
              </a:rPr>
              <a:t>türüyle çağrı yapılacaktır.</a:t>
            </a:r>
          </a:p>
          <a:p>
            <a:endParaRPr lang="x-none"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F7088E0E-A46C-4B60-BAD9-5A7B04E633F8}" type="slidenum">
              <a:rPr lang="tr-TR" smtClean="0"/>
              <a:pPr/>
              <a:t>17</a:t>
            </a:fld>
            <a:endParaRPr lang="tr-TR"/>
          </a:p>
        </p:txBody>
      </p:sp>
    </p:spTree>
    <p:extLst>
      <p:ext uri="{BB962C8B-B14F-4D97-AF65-F5344CB8AC3E}">
        <p14:creationId xmlns:p14="http://schemas.microsoft.com/office/powerpoint/2010/main" xmlns="" val="31537170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 xmlns:a16="http://schemas.microsoft.com/office/drawing/2014/main" id="{4C62BACA-1130-024C-8DE7-5B2A117A84F5}"/>
              </a:ext>
            </a:extLst>
          </p:cNvPr>
          <p:cNvSpPr txBox="1"/>
          <p:nvPr/>
        </p:nvSpPr>
        <p:spPr>
          <a:xfrm>
            <a:off x="1072702" y="590205"/>
            <a:ext cx="6937654" cy="1092607"/>
          </a:xfrm>
          <a:prstGeom prst="rect">
            <a:avLst/>
          </a:prstGeom>
          <a:noFill/>
          <a:effectLst/>
        </p:spPr>
        <p:txBody>
          <a:bodyPr wrap="square" rtlCol="0">
            <a:spAutoFit/>
          </a:bodyPr>
          <a:lstStyle/>
          <a:p>
            <a:pPr algn="ctr">
              <a:lnSpc>
                <a:spcPts val="3860"/>
              </a:lnSpc>
              <a:defRPr/>
            </a:pPr>
            <a:r>
              <a:rPr lang="tr-TR" sz="2800" b="1" i="0" dirty="0" smtClean="0">
                <a:latin typeface="Times New Roman" panose="02020603050405020304" pitchFamily="18" charset="0"/>
                <a:cs typeface="Times New Roman" panose="02020603050405020304" pitchFamily="18" charset="0"/>
              </a:rPr>
              <a:t>MSÜ</a:t>
            </a:r>
            <a:endParaRPr lang="tr-TR" sz="2800" b="1" i="0" dirty="0">
              <a:latin typeface="Times New Roman" panose="02020603050405020304" pitchFamily="18" charset="0"/>
              <a:cs typeface="Times New Roman" panose="02020603050405020304" pitchFamily="18" charset="0"/>
            </a:endParaRP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Metin kutusu 1">
            <a:extLst>
              <a:ext uri="{FF2B5EF4-FFF2-40B4-BE49-F238E27FC236}">
                <a16:creationId xmlns="" xmlns:a16="http://schemas.microsoft.com/office/drawing/2014/main" id="{7C1ADC2A-DBA9-4D82-8D0F-6E5F22BA2C49}"/>
              </a:ext>
            </a:extLst>
          </p:cNvPr>
          <p:cNvSpPr txBox="1"/>
          <p:nvPr/>
        </p:nvSpPr>
        <p:spPr>
          <a:xfrm>
            <a:off x="1901252" y="1730326"/>
            <a:ext cx="5393094" cy="562205"/>
          </a:xfrm>
          <a:prstGeom prst="rect">
            <a:avLst/>
          </a:prstGeom>
          <a:noFill/>
        </p:spPr>
        <p:txBody>
          <a:bodyPr wrap="square" rtlCol="0">
            <a:spAutoFit/>
          </a:bodyPr>
          <a:lstStyle>
            <a:defPPr lvl="0">
              <a:defRPr lang="tr-TR"/>
            </a:defPPr>
            <a:lvl1pPr algn="ctr">
              <a:lnSpc>
                <a:spcPts val="3860"/>
              </a:lnSpc>
              <a:defRPr sz="2800" b="1">
                <a:solidFill>
                  <a:srgbClr val="FF0000"/>
                </a:solidFill>
                <a:cs typeface="Futura" panose="020B0602020204020303" pitchFamily="34" charset="-79"/>
              </a:defRPr>
            </a:lvl1pPr>
          </a:lstStyle>
          <a:p>
            <a:r>
              <a:rPr lang="tr-TR" dirty="0">
                <a:latin typeface="Times New Roman" panose="02020603050405020304" pitchFamily="18" charset="0"/>
                <a:cs typeface="Times New Roman" panose="02020603050405020304" pitchFamily="18" charset="0"/>
              </a:rPr>
              <a:t>Fiziki Değerlendirme </a:t>
            </a:r>
          </a:p>
        </p:txBody>
      </p:sp>
      <p:sp>
        <p:nvSpPr>
          <p:cNvPr id="5" name="Metin kutusu 4">
            <a:extLst>
              <a:ext uri="{FF2B5EF4-FFF2-40B4-BE49-F238E27FC236}">
                <a16:creationId xmlns="" xmlns:a16="http://schemas.microsoft.com/office/drawing/2014/main" id="{A8C1C1EF-0789-4389-A84A-52EB37BD690F}"/>
              </a:ext>
            </a:extLst>
          </p:cNvPr>
          <p:cNvSpPr txBox="1"/>
          <p:nvPr/>
        </p:nvSpPr>
        <p:spPr>
          <a:xfrm>
            <a:off x="755576" y="2565057"/>
            <a:ext cx="7801750" cy="3693319"/>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Adayların Boy-Kilo kontrollerinin yapıldığı aşamadır. </a:t>
            </a:r>
            <a:r>
              <a:rPr lang="tr-TR" sz="2800" b="1" dirty="0">
                <a:solidFill>
                  <a:srgbClr val="FF0000"/>
                </a:solidFill>
                <a:latin typeface="Times New Roman" panose="02020603050405020304" pitchFamily="18" charset="0"/>
                <a:cs typeface="Times New Roman" panose="02020603050405020304" pitchFamily="18" charset="0"/>
              </a:rPr>
              <a:t>Boy standartları;</a:t>
            </a:r>
          </a:p>
          <a:p>
            <a:pPr algn="just"/>
            <a:endParaRPr lang="tr-TR" b="1" dirty="0">
              <a:solidFill>
                <a:srgbClr val="FF0000"/>
              </a:solidFill>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	Erkeklerde en az 165 cm., </a:t>
            </a:r>
          </a:p>
          <a:p>
            <a:pPr algn="just"/>
            <a:r>
              <a:rPr lang="tr-TR" sz="2800" dirty="0">
                <a:latin typeface="Times New Roman" panose="02020603050405020304" pitchFamily="18" charset="0"/>
                <a:cs typeface="Times New Roman" panose="02020603050405020304" pitchFamily="18" charset="0"/>
              </a:rPr>
              <a:t>	Kadınlarda (HHO hariç) en az 160 cm. olarak,</a:t>
            </a:r>
          </a:p>
          <a:p>
            <a:pPr algn="just"/>
            <a:endParaRPr lang="tr-TR" dirty="0">
              <a:latin typeface="Times New Roman" panose="02020603050405020304" pitchFamily="18" charset="0"/>
              <a:cs typeface="Times New Roman" panose="02020603050405020304" pitchFamily="18" charset="0"/>
            </a:endParaRPr>
          </a:p>
          <a:p>
            <a:pPr algn="just"/>
            <a:r>
              <a:rPr lang="tr-TR" sz="2800" b="1" dirty="0">
                <a:solidFill>
                  <a:srgbClr val="FF0000"/>
                </a:solidFill>
                <a:latin typeface="Times New Roman" panose="02020603050405020304" pitchFamily="18" charset="0"/>
                <a:cs typeface="Times New Roman" panose="02020603050405020304" pitchFamily="18" charset="0"/>
              </a:rPr>
              <a:t>Hava Harp Okulu erkek ve kadın adayları için boy standartları 165-190 cm. aralığında uygulanmaktadır.</a:t>
            </a:r>
          </a:p>
        </p:txBody>
      </p:sp>
      <p:sp>
        <p:nvSpPr>
          <p:cNvPr id="4" name="Slayt Numarası Yer Tutucusu 3"/>
          <p:cNvSpPr>
            <a:spLocks noGrp="1"/>
          </p:cNvSpPr>
          <p:nvPr>
            <p:ph type="sldNum" sz="quarter" idx="12"/>
          </p:nvPr>
        </p:nvSpPr>
        <p:spPr/>
        <p:txBody>
          <a:bodyPr/>
          <a:lstStyle/>
          <a:p>
            <a:fld id="{F7088E0E-A46C-4B60-BAD9-5A7B04E633F8}" type="slidenum">
              <a:rPr lang="tr-TR" smtClean="0"/>
              <a:pPr/>
              <a:t>18</a:t>
            </a:fld>
            <a:endParaRPr lang="tr-TR"/>
          </a:p>
        </p:txBody>
      </p:sp>
      <p:pic>
        <p:nvPicPr>
          <p:cNvPr id="8" name="Resim 5">
            <a:extLst>
              <a:ext uri="{FF2B5EF4-FFF2-40B4-BE49-F238E27FC236}">
                <a16:creationId xmlns=""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44027" y="0"/>
            <a:ext cx="2599973" cy="2520280"/>
          </a:xfrm>
          <a:prstGeom prst="rect">
            <a:avLst/>
          </a:prstGeom>
        </p:spPr>
      </p:pic>
    </p:spTree>
    <p:extLst>
      <p:ext uri="{BB962C8B-B14F-4D97-AF65-F5344CB8AC3E}">
        <p14:creationId xmlns:p14="http://schemas.microsoft.com/office/powerpoint/2010/main" xmlns="" val="36602536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 xmlns:a16="http://schemas.microsoft.com/office/drawing/2014/main" id="{2F3ED55D-DADA-E545-80C5-E5DF39A718B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99392"/>
            <a:ext cx="2599973" cy="2520280"/>
          </a:xfrm>
          <a:prstGeom prst="rect">
            <a:avLst/>
          </a:prstGeom>
        </p:spPr>
      </p:pic>
      <p:sp>
        <p:nvSpPr>
          <p:cNvPr id="12" name="Metin kutusu 1">
            <a:extLst>
              <a:ext uri="{FF2B5EF4-FFF2-40B4-BE49-F238E27FC236}">
                <a16:creationId xmlns="" xmlns:a16="http://schemas.microsoft.com/office/drawing/2014/main" id="{95854539-D1A9-B246-ADB9-F3602DBF8E48}"/>
              </a:ext>
            </a:extLst>
          </p:cNvPr>
          <p:cNvSpPr txBox="1"/>
          <p:nvPr/>
        </p:nvSpPr>
        <p:spPr>
          <a:xfrm>
            <a:off x="1691680" y="404664"/>
            <a:ext cx="6937654" cy="1092607"/>
          </a:xfrm>
          <a:prstGeom prst="rect">
            <a:avLst/>
          </a:prstGeom>
          <a:noFill/>
          <a:effectLst/>
        </p:spPr>
        <p:txBody>
          <a:bodyPr wrap="square" rtlCol="0">
            <a:spAutoFit/>
          </a:bodyPr>
          <a:lstStyle/>
          <a:p>
            <a:pPr algn="ctr">
              <a:lnSpc>
                <a:spcPts val="3860"/>
              </a:lnSpc>
              <a:defRPr/>
            </a:pPr>
            <a:r>
              <a:rPr lang="tr-TR" sz="2800" b="1" dirty="0" smtClean="0">
                <a:latin typeface="Times New Roman" panose="02020603050405020304" pitchFamily="18" charset="0"/>
                <a:cs typeface="Times New Roman" panose="02020603050405020304" pitchFamily="18" charset="0"/>
              </a:rPr>
              <a:t>MSÜ</a:t>
            </a:r>
            <a:r>
              <a:rPr lang="tr-TR" sz="2800" b="1" dirty="0">
                <a:solidFill>
                  <a:srgbClr val="FF0000"/>
                </a:solidFill>
                <a:latin typeface="Times New Roman" panose="02020603050405020304" pitchFamily="18" charset="0"/>
                <a:cs typeface="Times New Roman" panose="02020603050405020304" pitchFamily="18" charset="0"/>
              </a:rPr>
              <a:t/>
            </a:r>
            <a:br>
              <a:rPr lang="tr-TR" sz="2800" b="1" dirty="0">
                <a:solidFill>
                  <a:srgbClr val="FF0000"/>
                </a:solidFill>
                <a:latin typeface="Times New Roman" panose="02020603050405020304" pitchFamily="18" charset="0"/>
                <a:cs typeface="Times New Roman" panose="02020603050405020304" pitchFamily="18" charset="0"/>
              </a:rPr>
            </a:br>
            <a:r>
              <a:rPr lang="tr-TR" sz="2800" b="1" dirty="0">
                <a:solidFill>
                  <a:srgbClr val="FF0000"/>
                </a:solidFill>
                <a:latin typeface="Times New Roman" panose="02020603050405020304" pitchFamily="18" charset="0"/>
                <a:cs typeface="Times New Roman" panose="02020603050405020304" pitchFamily="18" charset="0"/>
              </a:rPr>
              <a:t>ADAY YERLEŞTİRME İŞLEMLERİ</a:t>
            </a:r>
          </a:p>
        </p:txBody>
      </p:sp>
      <p:sp>
        <p:nvSpPr>
          <p:cNvPr id="3" name="Alt Başlık 2"/>
          <p:cNvSpPr>
            <a:spLocks noGrp="1"/>
          </p:cNvSpPr>
          <p:nvPr>
            <p:ph type="subTitle" idx="1"/>
          </p:nvPr>
        </p:nvSpPr>
        <p:spPr>
          <a:xfrm>
            <a:off x="735496" y="2929274"/>
            <a:ext cx="7893838" cy="2736304"/>
          </a:xfrm>
        </p:spPr>
        <p:txBody>
          <a:bodyPr>
            <a:normAutofit/>
          </a:bodyPr>
          <a:lstStyle/>
          <a:p>
            <a:pPr algn="just"/>
            <a:r>
              <a:rPr lang="tr-TR" dirty="0">
                <a:solidFill>
                  <a:schemeClr val="tx1"/>
                </a:solidFill>
                <a:latin typeface="Times New Roman" panose="02020603050405020304" pitchFamily="18" charset="0"/>
                <a:cs typeface="Times New Roman" panose="02020603050405020304" pitchFamily="18" charset="0"/>
              </a:rPr>
              <a:t>Harp okullarına kayıt işlemini gerçekleştiren bir aday, sırası gelse dahi Astsubay Meslek Yüksekokullarına </a:t>
            </a:r>
            <a:r>
              <a:rPr lang="tr-TR" i="1" dirty="0">
                <a:solidFill>
                  <a:schemeClr val="tx1"/>
                </a:solidFill>
                <a:latin typeface="Times New Roman" panose="02020603050405020304" pitchFamily="18" charset="0"/>
                <a:cs typeface="Times New Roman" panose="02020603050405020304" pitchFamily="18" charset="0"/>
              </a:rPr>
              <a:t>geçiş </a:t>
            </a:r>
            <a:r>
              <a:rPr lang="tr-TR" b="1" i="1" u="sng" dirty="0">
                <a:solidFill>
                  <a:srgbClr val="FF0000"/>
                </a:solidFill>
                <a:latin typeface="Times New Roman" panose="02020603050405020304" pitchFamily="18" charset="0"/>
                <a:cs typeface="Times New Roman" panose="02020603050405020304" pitchFamily="18" charset="0"/>
              </a:rPr>
              <a:t>YAPAMAYACAKTIR</a:t>
            </a:r>
            <a:r>
              <a:rPr lang="tr-TR" i="1" dirty="0">
                <a:solidFill>
                  <a:srgbClr val="FF0000"/>
                </a:solidFill>
                <a:latin typeface="Times New Roman" panose="02020603050405020304" pitchFamily="18" charset="0"/>
                <a:cs typeface="Times New Roman" panose="02020603050405020304" pitchFamily="18" charset="0"/>
              </a:rPr>
              <a:t>.</a:t>
            </a:r>
          </a:p>
        </p:txBody>
      </p:sp>
      <p:sp>
        <p:nvSpPr>
          <p:cNvPr id="6" name="Metin kutusu 6">
            <a:extLst>
              <a:ext uri="{FF2B5EF4-FFF2-40B4-BE49-F238E27FC236}">
                <a16:creationId xmlns="" xmlns:a16="http://schemas.microsoft.com/office/drawing/2014/main" id="{5F1F2AE7-2ECD-CF4A-8957-96993ECE94AF}"/>
              </a:ext>
            </a:extLst>
          </p:cNvPr>
          <p:cNvSpPr txBox="1"/>
          <p:nvPr/>
        </p:nvSpPr>
        <p:spPr>
          <a:xfrm>
            <a:off x="1331640" y="2044334"/>
            <a:ext cx="6937654" cy="738664"/>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200" b="1" kern="0" dirty="0">
                <a:ln w="19050">
                  <a:noFill/>
                </a:ln>
                <a:solidFill>
                  <a:srgbClr val="FF0000"/>
                </a:solidFill>
                <a:latin typeface="Times New Roman" panose="02020603050405020304" pitchFamily="18" charset="0"/>
                <a:cs typeface="Times New Roman" panose="02020603050405020304" pitchFamily="18" charset="0"/>
              </a:rPr>
              <a:t>DİKKAT!</a:t>
            </a:r>
            <a:endParaRPr kumimoji="0" lang="tr-TR" sz="4200" b="1" u="none" strike="noStrike" kern="0" cap="none" spc="0" normalizeH="0" baseline="0" noProof="0" dirty="0">
              <a:ln w="19050">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pPr/>
              <a:t>19</a:t>
            </a:fld>
            <a:endParaRPr lang="tr-TR"/>
          </a:p>
        </p:txBody>
      </p:sp>
    </p:spTree>
    <p:extLst>
      <p:ext uri="{BB962C8B-B14F-4D97-AF65-F5344CB8AC3E}">
        <p14:creationId xmlns:p14="http://schemas.microsoft.com/office/powerpoint/2010/main" xmlns="" val="386313256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TEMEL BİLGİLER</a:t>
            </a:r>
            <a:endParaRPr lang="tr-TR" dirty="0"/>
          </a:p>
        </p:txBody>
      </p:sp>
      <p:sp>
        <p:nvSpPr>
          <p:cNvPr id="3" name="2 İçerik Yer Tutucusu"/>
          <p:cNvSpPr>
            <a:spLocks noGrp="1"/>
          </p:cNvSpPr>
          <p:nvPr>
            <p:ph idx="1"/>
          </p:nvPr>
        </p:nvSpPr>
        <p:spPr>
          <a:xfrm>
            <a:off x="583809" y="1980027"/>
            <a:ext cx="8229600" cy="4525963"/>
          </a:xfrm>
        </p:spPr>
        <p:txBody>
          <a:bodyPr/>
          <a:lstStyle/>
          <a:p>
            <a:r>
              <a:rPr lang="tr-TR" dirty="0" smtClean="0"/>
              <a:t>BAŞVURULAR 3-30 OCAK 2024 TARİHLERİNDE</a:t>
            </a:r>
          </a:p>
          <a:p>
            <a:r>
              <a:rPr lang="tr-TR" dirty="0" smtClean="0"/>
              <a:t>3 MART 2024 SAAT 10:15  SINAV TARİHİ</a:t>
            </a:r>
          </a:p>
          <a:p>
            <a:r>
              <a:rPr lang="tr-TR" dirty="0" smtClean="0"/>
              <a:t>ALINAN PUANLAR BU YIL GEÇERLİ</a:t>
            </a:r>
          </a:p>
          <a:p>
            <a:r>
              <a:rPr lang="tr-TR" dirty="0" smtClean="0"/>
              <a:t>7 ŞUBAT 2024 GEÇ BAŞVURU YAPILABİLİR </a:t>
            </a:r>
            <a:r>
              <a:rPr lang="tr-TR" dirty="0" smtClean="0">
                <a:solidFill>
                  <a:srgbClr val="FF0000"/>
                </a:solidFill>
              </a:rPr>
              <a:t>ama 295 </a:t>
            </a:r>
            <a:r>
              <a:rPr lang="tr-TR" dirty="0" err="1" smtClean="0">
                <a:solidFill>
                  <a:srgbClr val="FF0000"/>
                </a:solidFill>
              </a:rPr>
              <a:t>tl</a:t>
            </a:r>
            <a:r>
              <a:rPr lang="tr-TR" dirty="0" smtClean="0">
                <a:solidFill>
                  <a:srgbClr val="FF0000"/>
                </a:solidFill>
              </a:rPr>
              <a:t> yerine 442 </a:t>
            </a:r>
            <a:r>
              <a:rPr lang="tr-TR" dirty="0" err="1" smtClean="0">
                <a:solidFill>
                  <a:srgbClr val="FF0000"/>
                </a:solidFill>
              </a:rPr>
              <a:t>tl</a:t>
            </a:r>
            <a:r>
              <a:rPr lang="tr-TR" dirty="0" smtClean="0">
                <a:solidFill>
                  <a:srgbClr val="FF0000"/>
                </a:solidFill>
              </a:rPr>
              <a:t> ödenecek.</a:t>
            </a:r>
          </a:p>
          <a:p>
            <a:endParaRPr lang="tr-TR" dirty="0" smtClean="0">
              <a:solidFill>
                <a:srgbClr val="FF0000"/>
              </a:solidFill>
            </a:endParaRPr>
          </a:p>
          <a:p>
            <a:endParaRPr lang="tr-TR" dirty="0"/>
          </a:p>
        </p:txBody>
      </p:sp>
      <p:sp>
        <p:nvSpPr>
          <p:cNvPr id="4" name="3 Slayt Numarası Yer Tutucusu"/>
          <p:cNvSpPr>
            <a:spLocks noGrp="1"/>
          </p:cNvSpPr>
          <p:nvPr>
            <p:ph type="sldNum" sz="quarter" idx="12"/>
          </p:nvPr>
        </p:nvSpPr>
        <p:spPr/>
        <p:txBody>
          <a:bodyPr/>
          <a:lstStyle/>
          <a:p>
            <a:fld id="{F7088E0E-A46C-4B60-BAD9-5A7B04E633F8}" type="slidenum">
              <a:rPr lang="tr-TR" smtClean="0"/>
              <a:pPr/>
              <a:t>2</a:t>
            </a:fld>
            <a:endParaRPr lang="tr-TR"/>
          </a:p>
        </p:txBody>
      </p:sp>
      <p:pic>
        <p:nvPicPr>
          <p:cNvPr id="5" name="Resim 5">
            <a:extLst>
              <a:ext uri="{FF2B5EF4-FFF2-40B4-BE49-F238E27FC236}">
                <a16:creationId xmlns="" xmlns:a16="http://schemas.microsoft.com/office/drawing/2014/main" id="{14838EA9-1A06-C542-9918-2D32F98D7A0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6552" y="-171401"/>
            <a:ext cx="2599973" cy="2520280"/>
          </a:xfrm>
          <a:prstGeom prst="rect">
            <a:avLst/>
          </a:prstGeom>
        </p:spPr>
      </p:pic>
      <p:pic>
        <p:nvPicPr>
          <p:cNvPr id="6" name="Resim 5">
            <a:extLst>
              <a:ext uri="{FF2B5EF4-FFF2-40B4-BE49-F238E27FC236}">
                <a16:creationId xmlns="" xmlns:a16="http://schemas.microsoft.com/office/drawing/2014/main" id="{14838EA9-1A06-C542-9918-2D32F98D7A0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44027" y="-225084"/>
            <a:ext cx="2599973" cy="2520280"/>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 xmlns:a16="http://schemas.microsoft.com/office/drawing/2014/main" id="{DCAC80F1-C163-734B-A58E-A1F887121C4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99392"/>
            <a:ext cx="2599973" cy="2520280"/>
          </a:xfrm>
          <a:prstGeom prst="rect">
            <a:avLst/>
          </a:prstGeom>
        </p:spPr>
      </p:pic>
      <p:sp>
        <p:nvSpPr>
          <p:cNvPr id="8" name="Metin kutusu 1">
            <a:extLst>
              <a:ext uri="{FF2B5EF4-FFF2-40B4-BE49-F238E27FC236}">
                <a16:creationId xmlns="" xmlns:a16="http://schemas.microsoft.com/office/drawing/2014/main" id="{071B054C-08C9-ED45-85C2-91239F418DA9}"/>
              </a:ext>
            </a:extLst>
          </p:cNvPr>
          <p:cNvSpPr txBox="1"/>
          <p:nvPr/>
        </p:nvSpPr>
        <p:spPr>
          <a:xfrm>
            <a:off x="1691680" y="404664"/>
            <a:ext cx="6937654" cy="1092607"/>
          </a:xfrm>
          <a:prstGeom prst="rect">
            <a:avLst/>
          </a:prstGeom>
          <a:noFill/>
          <a:effectLst/>
        </p:spPr>
        <p:txBody>
          <a:bodyPr wrap="square" rtlCol="0">
            <a:spAutoFit/>
          </a:bodyPr>
          <a:lstStyle/>
          <a:p>
            <a:pPr algn="ctr">
              <a:lnSpc>
                <a:spcPts val="3860"/>
              </a:lnSpc>
              <a:defRPr/>
            </a:pPr>
            <a:r>
              <a:rPr lang="tr-TR" sz="2800" b="1" dirty="0" smtClean="0">
                <a:latin typeface="Times New Roman" panose="02020603050405020304" pitchFamily="18" charset="0"/>
                <a:cs typeface="Times New Roman" panose="02020603050405020304" pitchFamily="18" charset="0"/>
              </a:rPr>
              <a:t>MSÜ</a:t>
            </a:r>
            <a:r>
              <a:rPr lang="tr-TR" sz="2800" b="1" dirty="0">
                <a:solidFill>
                  <a:srgbClr val="FF0000"/>
                </a:solidFill>
                <a:latin typeface="Times New Roman" panose="02020603050405020304" pitchFamily="18" charset="0"/>
                <a:cs typeface="Times New Roman" panose="02020603050405020304" pitchFamily="18" charset="0"/>
              </a:rPr>
              <a:t/>
            </a:r>
            <a:br>
              <a:rPr lang="tr-TR" sz="2800" b="1" dirty="0">
                <a:solidFill>
                  <a:srgbClr val="FF0000"/>
                </a:solidFill>
                <a:latin typeface="Times New Roman" panose="02020603050405020304" pitchFamily="18" charset="0"/>
                <a:cs typeface="Times New Roman" panose="02020603050405020304" pitchFamily="18" charset="0"/>
              </a:rPr>
            </a:br>
            <a:r>
              <a:rPr lang="tr-TR" sz="2800" b="1" dirty="0">
                <a:solidFill>
                  <a:srgbClr val="FF0000"/>
                </a:solidFill>
                <a:latin typeface="Times New Roman" panose="02020603050405020304" pitchFamily="18" charset="0"/>
                <a:cs typeface="Times New Roman" panose="02020603050405020304" pitchFamily="18" charset="0"/>
              </a:rPr>
              <a:t>ADAY YERLEŞTİRME İŞLEMLERİ</a:t>
            </a:r>
          </a:p>
        </p:txBody>
      </p:sp>
      <p:sp>
        <p:nvSpPr>
          <p:cNvPr id="10" name="Metin kutusu 6">
            <a:extLst>
              <a:ext uri="{FF2B5EF4-FFF2-40B4-BE49-F238E27FC236}">
                <a16:creationId xmlns="" xmlns:a16="http://schemas.microsoft.com/office/drawing/2014/main" id="{C9EA04DD-C1F8-7442-9F78-1B5503125E44}"/>
              </a:ext>
            </a:extLst>
          </p:cNvPr>
          <p:cNvSpPr txBox="1"/>
          <p:nvPr/>
        </p:nvSpPr>
        <p:spPr>
          <a:xfrm>
            <a:off x="1331640" y="1847473"/>
            <a:ext cx="6937654" cy="738664"/>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200" b="1" kern="0" dirty="0">
                <a:ln w="19050">
                  <a:noFill/>
                </a:ln>
                <a:solidFill>
                  <a:srgbClr val="FF0000"/>
                </a:solidFill>
                <a:latin typeface="Times New Roman" panose="02020603050405020304" pitchFamily="18" charset="0"/>
                <a:cs typeface="Times New Roman" panose="02020603050405020304" pitchFamily="18" charset="0"/>
              </a:rPr>
              <a:t>DİKKAT!</a:t>
            </a:r>
            <a:endParaRPr kumimoji="0" lang="tr-TR" sz="4200" b="1" u="none" strike="noStrike" kern="0" cap="none" spc="0" normalizeH="0" baseline="0" noProof="0" dirty="0">
              <a:ln w="19050">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3" name="Alt Başlık 2">
            <a:extLst>
              <a:ext uri="{FF2B5EF4-FFF2-40B4-BE49-F238E27FC236}">
                <a16:creationId xmlns="" xmlns:a16="http://schemas.microsoft.com/office/drawing/2014/main" id="{D31A83AE-336E-FC47-930D-51FD47A3FC14}"/>
              </a:ext>
            </a:extLst>
          </p:cNvPr>
          <p:cNvSpPr>
            <a:spLocks noGrp="1"/>
          </p:cNvSpPr>
          <p:nvPr>
            <p:ph type="subTitle" idx="1"/>
          </p:nvPr>
        </p:nvSpPr>
        <p:spPr>
          <a:xfrm>
            <a:off x="707898" y="2969810"/>
            <a:ext cx="7792635" cy="2959769"/>
          </a:xfrm>
        </p:spPr>
        <p:txBody>
          <a:bodyPr>
            <a:normAutofit/>
          </a:bodyPr>
          <a:lstStyle/>
          <a:p>
            <a:pPr algn="just"/>
            <a:r>
              <a:rPr lang="tr-TR" dirty="0" smtClean="0">
                <a:solidFill>
                  <a:schemeClr val="tx1"/>
                </a:solidFill>
                <a:latin typeface="Times New Roman" panose="02020603050405020304" pitchFamily="18" charset="0"/>
                <a:cs typeface="Times New Roman" panose="02020603050405020304" pitchFamily="18" charset="0"/>
              </a:rPr>
              <a:t>MSÜ </a:t>
            </a:r>
            <a:r>
              <a:rPr lang="tr-TR" dirty="0">
                <a:solidFill>
                  <a:schemeClr val="tx1"/>
                </a:solidFill>
                <a:latin typeface="Times New Roman" panose="02020603050405020304" pitchFamily="18" charset="0"/>
                <a:cs typeface="Times New Roman" panose="02020603050405020304" pitchFamily="18" charset="0"/>
              </a:rPr>
              <a:t>Askeri Öğrenci Temin Faaliyetlerinin </a:t>
            </a:r>
            <a:r>
              <a:rPr lang="tr-TR" b="1" u="sng" dirty="0">
                <a:solidFill>
                  <a:srgbClr val="FF0000"/>
                </a:solidFill>
                <a:latin typeface="Times New Roman" panose="02020603050405020304" pitchFamily="18" charset="0"/>
                <a:cs typeface="Times New Roman" panose="02020603050405020304" pitchFamily="18" charset="0"/>
              </a:rPr>
              <a:t>herhangi bir aşamasına katılmak diğer yükseköğretim kurumlarına yerleşmeye engel oluşturmayacaktır.</a:t>
            </a:r>
            <a:r>
              <a:rPr lang="tr-TR" b="1" u="sng" dirty="0">
                <a:solidFill>
                  <a:schemeClr val="bg1"/>
                </a:solidFill>
                <a:latin typeface="Times New Roman" panose="02020603050405020304" pitchFamily="18" charset="0"/>
                <a:cs typeface="Times New Roman" panose="02020603050405020304" pitchFamily="18" charset="0"/>
              </a:rPr>
              <a:t>.</a:t>
            </a:r>
          </a:p>
        </p:txBody>
      </p:sp>
      <p:sp>
        <p:nvSpPr>
          <p:cNvPr id="2" name="Slayt Numarası Yer Tutucusu 1"/>
          <p:cNvSpPr>
            <a:spLocks noGrp="1"/>
          </p:cNvSpPr>
          <p:nvPr>
            <p:ph type="sldNum" sz="quarter" idx="12"/>
          </p:nvPr>
        </p:nvSpPr>
        <p:spPr/>
        <p:txBody>
          <a:bodyPr/>
          <a:lstStyle/>
          <a:p>
            <a:fld id="{F7088E0E-A46C-4B60-BAD9-5A7B04E633F8}" type="slidenum">
              <a:rPr lang="tr-TR" smtClean="0"/>
              <a:pPr/>
              <a:t>20</a:t>
            </a:fld>
            <a:endParaRPr lang="tr-TR"/>
          </a:p>
        </p:txBody>
      </p:sp>
    </p:spTree>
    <p:extLst>
      <p:ext uri="{BB962C8B-B14F-4D97-AF65-F5344CB8AC3E}">
        <p14:creationId xmlns:p14="http://schemas.microsoft.com/office/powerpoint/2010/main" xmlns="" val="104627420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 xmlns:a16="http://schemas.microsoft.com/office/drawing/2014/main" id="{A012AA08-7BE5-4933-9ADF-23C27C3381B4}"/>
              </a:ext>
            </a:extLst>
          </p:cNvPr>
          <p:cNvSpPr txBox="1"/>
          <p:nvPr/>
        </p:nvSpPr>
        <p:spPr>
          <a:xfrm>
            <a:off x="2203420" y="837678"/>
            <a:ext cx="6594698"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Kara Harp Okulu Lisans Bölümleri</a:t>
            </a:r>
          </a:p>
        </p:txBody>
      </p:sp>
      <p:graphicFrame>
        <p:nvGraphicFramePr>
          <p:cNvPr id="3" name="Tablo 3">
            <a:extLst>
              <a:ext uri="{FF2B5EF4-FFF2-40B4-BE49-F238E27FC236}">
                <a16:creationId xmlns=""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xmlns="" val="1499739742"/>
              </p:ext>
            </p:extLst>
          </p:nvPr>
        </p:nvGraphicFramePr>
        <p:xfrm>
          <a:off x="2346299" y="1422453"/>
          <a:ext cx="5273701" cy="5577840"/>
        </p:xfrm>
        <a:graphic>
          <a:graphicData uri="http://schemas.openxmlformats.org/drawingml/2006/table">
            <a:tbl>
              <a:tblPr firstRow="1" bandRow="1">
                <a:tableStyleId>{2D5ABB26-0587-4C30-8999-92F81FD0307C}</a:tableStyleId>
              </a:tblPr>
              <a:tblGrid>
                <a:gridCol w="5273701">
                  <a:extLst>
                    <a:ext uri="{9D8B030D-6E8A-4147-A177-3AD203B41FA5}">
                      <a16:colId xmlns="" xmlns:a16="http://schemas.microsoft.com/office/drawing/2014/main" val="1561217228"/>
                    </a:ext>
                  </a:extLst>
                </a:gridCol>
              </a:tblGrid>
              <a:tr h="459375">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Bilgisayar Mühendisliği</a:t>
                      </a:r>
                    </a:p>
                  </a:txBody>
                  <a:tcPr/>
                </a:tc>
                <a:extLst>
                  <a:ext uri="{0D108BD9-81ED-4DB2-BD59-A6C34878D82A}">
                    <a16:rowId xmlns="" xmlns:a16="http://schemas.microsoft.com/office/drawing/2014/main" val="3668384362"/>
                  </a:ext>
                </a:extLst>
              </a:tr>
              <a:tr h="876054">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Elektronik ve Haberleşme Mühendisliği</a:t>
                      </a:r>
                    </a:p>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Endüstri ve Sistem Mühendisliği</a:t>
                      </a:r>
                    </a:p>
                  </a:txBody>
                  <a:tcPr/>
                </a:tc>
                <a:extLst>
                  <a:ext uri="{0D108BD9-81ED-4DB2-BD59-A6C34878D82A}">
                    <a16:rowId xmlns="" xmlns:a16="http://schemas.microsoft.com/office/drawing/2014/main" val="3351002148"/>
                  </a:ext>
                </a:extLst>
              </a:tr>
              <a:tr h="459375">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İnşaat Mühendisliği</a:t>
                      </a:r>
                    </a:p>
                  </a:txBody>
                  <a:tcPr/>
                </a:tc>
                <a:extLst>
                  <a:ext uri="{0D108BD9-81ED-4DB2-BD59-A6C34878D82A}">
                    <a16:rowId xmlns="" xmlns:a16="http://schemas.microsoft.com/office/drawing/2014/main" val="3173532900"/>
                  </a:ext>
                </a:extLst>
              </a:tr>
              <a:tr h="459375">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Makine Mühendisliği</a:t>
                      </a:r>
                    </a:p>
                  </a:txBody>
                  <a:tcPr/>
                </a:tc>
                <a:extLst>
                  <a:ext uri="{0D108BD9-81ED-4DB2-BD59-A6C34878D82A}">
                    <a16:rowId xmlns="" xmlns:a16="http://schemas.microsoft.com/office/drawing/2014/main" val="1589316594"/>
                  </a:ext>
                </a:extLst>
              </a:tr>
              <a:tr h="459375">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Savunma Yönetimi</a:t>
                      </a:r>
                    </a:p>
                  </a:txBody>
                  <a:tcPr/>
                </a:tc>
                <a:extLst>
                  <a:ext uri="{0D108BD9-81ED-4DB2-BD59-A6C34878D82A}">
                    <a16:rowId xmlns="" xmlns:a16="http://schemas.microsoft.com/office/drawing/2014/main" val="1866608771"/>
                  </a:ext>
                </a:extLst>
              </a:tr>
              <a:tr h="459375">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Uluslararası İlişkiler</a:t>
                      </a:r>
                    </a:p>
                  </a:txBody>
                  <a:tcPr/>
                </a:tc>
                <a:extLst>
                  <a:ext uri="{0D108BD9-81ED-4DB2-BD59-A6C34878D82A}">
                    <a16:rowId xmlns="" xmlns:a16="http://schemas.microsoft.com/office/drawing/2014/main" val="4020667152"/>
                  </a:ext>
                </a:extLst>
              </a:tr>
              <a:tr h="2126090">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Tarih</a:t>
                      </a:r>
                    </a:p>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Strateji ve Güvenlik</a:t>
                      </a:r>
                    </a:p>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Lojistik Yönetimi</a:t>
                      </a:r>
                    </a:p>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Bilgi Yönetimi ve İstihbarat</a:t>
                      </a:r>
                    </a:p>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İşletme ve Yönetim Bilimleri</a:t>
                      </a:r>
                    </a:p>
                  </a:txBody>
                  <a:tcPr/>
                </a:tc>
                <a:extLst>
                  <a:ext uri="{0D108BD9-81ED-4DB2-BD59-A6C34878D82A}">
                    <a16:rowId xmlns="" xmlns:a16="http://schemas.microsoft.com/office/drawing/2014/main" val="832223115"/>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pPr/>
              <a:t>21</a:t>
            </a:fld>
            <a:endParaRPr lang="tr-TR"/>
          </a:p>
        </p:txBody>
      </p:sp>
    </p:spTree>
    <p:extLst>
      <p:ext uri="{BB962C8B-B14F-4D97-AF65-F5344CB8AC3E}">
        <p14:creationId xmlns:p14="http://schemas.microsoft.com/office/powerpoint/2010/main" xmlns="" val="14644145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 xmlns:a16="http://schemas.microsoft.com/office/drawing/2014/main" id="{A012AA08-7BE5-4933-9ADF-23C27C3381B4}"/>
              </a:ext>
            </a:extLst>
          </p:cNvPr>
          <p:cNvSpPr txBox="1"/>
          <p:nvPr/>
        </p:nvSpPr>
        <p:spPr>
          <a:xfrm>
            <a:off x="2203419" y="840675"/>
            <a:ext cx="6602651"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Deniz Harp Okulu Lisans Bölümleri</a:t>
            </a:r>
          </a:p>
        </p:txBody>
      </p:sp>
      <p:graphicFrame>
        <p:nvGraphicFramePr>
          <p:cNvPr id="3" name="Tablo 3">
            <a:extLst>
              <a:ext uri="{FF2B5EF4-FFF2-40B4-BE49-F238E27FC236}">
                <a16:creationId xmlns=""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xmlns="" val="652876961"/>
              </p:ext>
            </p:extLst>
          </p:nvPr>
        </p:nvGraphicFramePr>
        <p:xfrm>
          <a:off x="2203419" y="2187843"/>
          <a:ext cx="6019529" cy="2971800"/>
        </p:xfrm>
        <a:graphic>
          <a:graphicData uri="http://schemas.openxmlformats.org/drawingml/2006/table">
            <a:tbl>
              <a:tblPr firstRow="1" bandRow="1">
                <a:tableStyleId>{2D5ABB26-0587-4C30-8999-92F81FD0307C}</a:tableStyleId>
              </a:tblPr>
              <a:tblGrid>
                <a:gridCol w="6019529">
                  <a:extLst>
                    <a:ext uri="{9D8B030D-6E8A-4147-A177-3AD203B41FA5}">
                      <a16:colId xmlns="" xmlns:a16="http://schemas.microsoft.com/office/drawing/2014/main" val="1561217228"/>
                    </a:ext>
                  </a:extLst>
                </a:gridCol>
              </a:tblGrid>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Bilgisayar Mühendisliği</a:t>
                      </a:r>
                    </a:p>
                  </a:txBody>
                  <a:tcPr/>
                </a:tc>
                <a:extLst>
                  <a:ext uri="{0D108BD9-81ED-4DB2-BD59-A6C34878D82A}">
                    <a16:rowId xmlns="" xmlns:a16="http://schemas.microsoft.com/office/drawing/2014/main" val="3668384362"/>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Elektrik-Elektronik Mühendisliği</a:t>
                      </a:r>
                    </a:p>
                  </a:txBody>
                  <a:tcPr/>
                </a:tc>
                <a:extLst>
                  <a:ext uri="{0D108BD9-81ED-4DB2-BD59-A6C34878D82A}">
                    <a16:rowId xmlns="" xmlns:a16="http://schemas.microsoft.com/office/drawing/2014/main" val="3351002148"/>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Endüstri Mühendisliği</a:t>
                      </a:r>
                    </a:p>
                  </a:txBody>
                  <a:tcPr/>
                </a:tc>
                <a:extLst>
                  <a:ext uri="{0D108BD9-81ED-4DB2-BD59-A6C34878D82A}">
                    <a16:rowId xmlns="" xmlns:a16="http://schemas.microsoft.com/office/drawing/2014/main" val="3173532900"/>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Gemi İnşaatı ve Gemi Makineleri Mühendisliği</a:t>
                      </a:r>
                    </a:p>
                  </a:txBody>
                  <a:tcPr/>
                </a:tc>
                <a:extLst>
                  <a:ext uri="{0D108BD9-81ED-4DB2-BD59-A6C34878D82A}">
                    <a16:rowId xmlns="" xmlns:a16="http://schemas.microsoft.com/office/drawing/2014/main" val="1589316594"/>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Makine Mühendisliği</a:t>
                      </a:r>
                    </a:p>
                  </a:txBody>
                  <a:tcPr/>
                </a:tc>
                <a:extLst>
                  <a:ext uri="{0D108BD9-81ED-4DB2-BD59-A6C34878D82A}">
                    <a16:rowId xmlns="" xmlns:a16="http://schemas.microsoft.com/office/drawing/2014/main" val="1866608771"/>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pPr/>
              <a:t>22</a:t>
            </a:fld>
            <a:endParaRPr lang="tr-TR"/>
          </a:p>
        </p:txBody>
      </p:sp>
    </p:spTree>
    <p:extLst>
      <p:ext uri="{BB962C8B-B14F-4D97-AF65-F5344CB8AC3E}">
        <p14:creationId xmlns:p14="http://schemas.microsoft.com/office/powerpoint/2010/main" xmlns="" val="163558666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 xmlns:a16="http://schemas.microsoft.com/office/drawing/2014/main" id="{A012AA08-7BE5-4933-9ADF-23C27C3381B4}"/>
              </a:ext>
            </a:extLst>
          </p:cNvPr>
          <p:cNvSpPr txBox="1"/>
          <p:nvPr/>
        </p:nvSpPr>
        <p:spPr>
          <a:xfrm>
            <a:off x="2203419" y="840675"/>
            <a:ext cx="6475430"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Hava Harp Okulu Lisans Bölümleri</a:t>
            </a:r>
          </a:p>
        </p:txBody>
      </p:sp>
      <p:graphicFrame>
        <p:nvGraphicFramePr>
          <p:cNvPr id="3" name="Tablo 3">
            <a:extLst>
              <a:ext uri="{FF2B5EF4-FFF2-40B4-BE49-F238E27FC236}">
                <a16:creationId xmlns=""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xmlns="" val="2153327776"/>
              </p:ext>
            </p:extLst>
          </p:nvPr>
        </p:nvGraphicFramePr>
        <p:xfrm>
          <a:off x="2278323" y="2377440"/>
          <a:ext cx="4806633" cy="2971800"/>
        </p:xfrm>
        <a:graphic>
          <a:graphicData uri="http://schemas.openxmlformats.org/drawingml/2006/table">
            <a:tbl>
              <a:tblPr firstRow="1" bandRow="1">
                <a:tableStyleId>{2D5ABB26-0587-4C30-8999-92F81FD0307C}</a:tableStyleId>
              </a:tblPr>
              <a:tblGrid>
                <a:gridCol w="4806633">
                  <a:extLst>
                    <a:ext uri="{9D8B030D-6E8A-4147-A177-3AD203B41FA5}">
                      <a16:colId xmlns="" xmlns:a16="http://schemas.microsoft.com/office/drawing/2014/main" val="1561217228"/>
                    </a:ext>
                  </a:extLst>
                </a:gridCol>
              </a:tblGrid>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Bilgisayar Mühendisliği</a:t>
                      </a:r>
                    </a:p>
                  </a:txBody>
                  <a:tcPr/>
                </a:tc>
                <a:extLst>
                  <a:ext uri="{0D108BD9-81ED-4DB2-BD59-A6C34878D82A}">
                    <a16:rowId xmlns="" xmlns:a16="http://schemas.microsoft.com/office/drawing/2014/main" val="3668384362"/>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Elektronik Mühendisliği</a:t>
                      </a:r>
                    </a:p>
                  </a:txBody>
                  <a:tcPr/>
                </a:tc>
                <a:extLst>
                  <a:ext uri="{0D108BD9-81ED-4DB2-BD59-A6C34878D82A}">
                    <a16:rowId xmlns="" xmlns:a16="http://schemas.microsoft.com/office/drawing/2014/main" val="3351002148"/>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Endüstri Mühendisliği</a:t>
                      </a:r>
                    </a:p>
                  </a:txBody>
                  <a:tcPr/>
                </a:tc>
                <a:extLst>
                  <a:ext uri="{0D108BD9-81ED-4DB2-BD59-A6C34878D82A}">
                    <a16:rowId xmlns="" xmlns:a16="http://schemas.microsoft.com/office/drawing/2014/main" val="3173532900"/>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Havacılık ve Uzay Mühendisliği</a:t>
                      </a:r>
                    </a:p>
                  </a:txBody>
                  <a:tcPr/>
                </a:tc>
                <a:extLst>
                  <a:ext uri="{0D108BD9-81ED-4DB2-BD59-A6C34878D82A}">
                    <a16:rowId xmlns="" xmlns:a16="http://schemas.microsoft.com/office/drawing/2014/main" val="1589316594"/>
                  </a:ext>
                </a:extLst>
              </a:tr>
              <a:tr h="370840">
                <a:tc>
                  <a:txBody>
                    <a:bodyPr/>
                    <a:lstStyle/>
                    <a:p>
                      <a:pPr marL="457200" indent="-457200" algn="l">
                        <a:lnSpc>
                          <a:spcPct val="150000"/>
                        </a:lnSpc>
                        <a:buFont typeface="Wingdings" panose="05000000000000000000" pitchFamily="2" charset="2"/>
                        <a:buChar char="v"/>
                      </a:pPr>
                      <a:endParaRPr lang="tr-TR" sz="22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866608771"/>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pPr/>
              <a:t>23</a:t>
            </a:fld>
            <a:endParaRPr lang="tr-TR"/>
          </a:p>
        </p:txBody>
      </p:sp>
    </p:spTree>
    <p:extLst>
      <p:ext uri="{BB962C8B-B14F-4D97-AF65-F5344CB8AC3E}">
        <p14:creationId xmlns:p14="http://schemas.microsoft.com/office/powerpoint/2010/main" xmlns="" val="422502053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 xmlns:a16="http://schemas.microsoft.com/office/drawing/2014/main" id="{A012AA08-7BE5-4933-9ADF-23C27C3381B4}"/>
              </a:ext>
            </a:extLst>
          </p:cNvPr>
          <p:cNvSpPr txBox="1"/>
          <p:nvPr/>
        </p:nvSpPr>
        <p:spPr>
          <a:xfrm>
            <a:off x="2203419" y="840675"/>
            <a:ext cx="6713969"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Kara Asb.MYO Ön Lisans Bölümleri</a:t>
            </a:r>
          </a:p>
        </p:txBody>
      </p:sp>
      <p:graphicFrame>
        <p:nvGraphicFramePr>
          <p:cNvPr id="3" name="Tablo 3">
            <a:extLst>
              <a:ext uri="{FF2B5EF4-FFF2-40B4-BE49-F238E27FC236}">
                <a16:creationId xmlns=""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xmlns="" val="1103711726"/>
              </p:ext>
            </p:extLst>
          </p:nvPr>
        </p:nvGraphicFramePr>
        <p:xfrm>
          <a:off x="2203418" y="1425450"/>
          <a:ext cx="5089505" cy="5852160"/>
        </p:xfrm>
        <a:graphic>
          <a:graphicData uri="http://schemas.openxmlformats.org/drawingml/2006/table">
            <a:tbl>
              <a:tblPr firstRow="1" bandRow="1">
                <a:tableStyleId>{2D5ABB26-0587-4C30-8999-92F81FD0307C}</a:tableStyleId>
              </a:tblPr>
              <a:tblGrid>
                <a:gridCol w="5089505">
                  <a:extLst>
                    <a:ext uri="{9D8B030D-6E8A-4147-A177-3AD203B41FA5}">
                      <a16:colId xmlns="" xmlns:a16="http://schemas.microsoft.com/office/drawing/2014/main" val="1561217228"/>
                    </a:ext>
                  </a:extLst>
                </a:gridCol>
              </a:tblGrid>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Bilgisayar Teknolojisi</a:t>
                      </a:r>
                    </a:p>
                  </a:txBody>
                  <a:tcPr/>
                </a:tc>
                <a:extLst>
                  <a:ext uri="{0D108BD9-81ED-4DB2-BD59-A6C34878D82A}">
                    <a16:rowId xmlns="" xmlns:a16="http://schemas.microsoft.com/office/drawing/2014/main" val="3668384362"/>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Elektronik Haberleşme Teknolojisi</a:t>
                      </a:r>
                    </a:p>
                  </a:txBody>
                  <a:tcPr/>
                </a:tc>
                <a:extLst>
                  <a:ext uri="{0D108BD9-81ED-4DB2-BD59-A6C34878D82A}">
                    <a16:rowId xmlns="" xmlns:a16="http://schemas.microsoft.com/office/drawing/2014/main" val="3351002148"/>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İnşaat Teknolojisi</a:t>
                      </a:r>
                    </a:p>
                  </a:txBody>
                  <a:tcPr/>
                </a:tc>
                <a:extLst>
                  <a:ext uri="{0D108BD9-81ED-4DB2-BD59-A6C34878D82A}">
                    <a16:rowId xmlns="" xmlns:a16="http://schemas.microsoft.com/office/drawing/2014/main" val="3173532900"/>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Otomotiv Teknolojisi</a:t>
                      </a:r>
                    </a:p>
                  </a:txBody>
                  <a:tcPr/>
                </a:tc>
                <a:extLst>
                  <a:ext uri="{0D108BD9-81ED-4DB2-BD59-A6C34878D82A}">
                    <a16:rowId xmlns="" xmlns:a16="http://schemas.microsoft.com/office/drawing/2014/main" val="1589316594"/>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Uçak Teknolojisi</a:t>
                      </a:r>
                    </a:p>
                  </a:txBody>
                  <a:tcPr/>
                </a:tc>
                <a:extLst>
                  <a:ext uri="{0D108BD9-81ED-4DB2-BD59-A6C34878D82A}">
                    <a16:rowId xmlns="" xmlns:a16="http://schemas.microsoft.com/office/drawing/2014/main" val="1866608771"/>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Yapı Tesisat Teknolojisi</a:t>
                      </a:r>
                    </a:p>
                  </a:txBody>
                  <a:tcPr/>
                </a:tc>
                <a:extLst>
                  <a:ext uri="{0D108BD9-81ED-4DB2-BD59-A6C34878D82A}">
                    <a16:rowId xmlns="" xmlns:a16="http://schemas.microsoft.com/office/drawing/2014/main" val="2097127937"/>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Elektrik</a:t>
                      </a:r>
                    </a:p>
                  </a:txBody>
                  <a:tcPr/>
                </a:tc>
                <a:extLst>
                  <a:ext uri="{0D108BD9-81ED-4DB2-BD59-A6C34878D82A}">
                    <a16:rowId xmlns="" xmlns:a16="http://schemas.microsoft.com/office/drawing/2014/main" val="695983471"/>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İşletme Yönetimi</a:t>
                      </a:r>
                    </a:p>
                  </a:txBody>
                  <a:tcPr/>
                </a:tc>
                <a:extLst>
                  <a:ext uri="{0D108BD9-81ED-4DB2-BD59-A6C34878D82A}">
                    <a16:rowId xmlns="" xmlns:a16="http://schemas.microsoft.com/office/drawing/2014/main" val="2632772721"/>
                  </a:ext>
                </a:extLst>
              </a:tr>
              <a:tr h="915316">
                <a:tc>
                  <a:txBody>
                    <a:bodyPr/>
                    <a:lstStyle/>
                    <a:p>
                      <a:pPr marL="457200" indent="-457200" algn="l">
                        <a:lnSpc>
                          <a:spcPct val="150000"/>
                        </a:lnSpc>
                        <a:buFont typeface="Wingdings" panose="05000000000000000000" pitchFamily="2" charset="2"/>
                        <a:buChar char="v"/>
                      </a:pPr>
                      <a:r>
                        <a:rPr lang="tr-TR" sz="2200" dirty="0" err="1">
                          <a:latin typeface="Times New Roman" panose="02020603050405020304" pitchFamily="18" charset="0"/>
                          <a:cs typeface="Times New Roman" panose="02020603050405020304" pitchFamily="18" charset="0"/>
                        </a:rPr>
                        <a:t>Mekatronik</a:t>
                      </a:r>
                      <a:r>
                        <a:rPr lang="tr-TR" sz="2200" dirty="0">
                          <a:latin typeface="Times New Roman" panose="02020603050405020304" pitchFamily="18" charset="0"/>
                          <a:cs typeface="Times New Roman" panose="02020603050405020304" pitchFamily="18" charset="0"/>
                        </a:rPr>
                        <a:t> Teknolojisi</a:t>
                      </a:r>
                    </a:p>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Savunma Hizmetleri</a:t>
                      </a:r>
                    </a:p>
                  </a:txBody>
                  <a:tcPr/>
                </a:tc>
                <a:extLst>
                  <a:ext uri="{0D108BD9-81ED-4DB2-BD59-A6C34878D82A}">
                    <a16:rowId xmlns="" xmlns:a16="http://schemas.microsoft.com/office/drawing/2014/main" val="4102842391"/>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pPr/>
              <a:t>24</a:t>
            </a:fld>
            <a:endParaRPr lang="tr-TR"/>
          </a:p>
        </p:txBody>
      </p:sp>
    </p:spTree>
    <p:extLst>
      <p:ext uri="{BB962C8B-B14F-4D97-AF65-F5344CB8AC3E}">
        <p14:creationId xmlns:p14="http://schemas.microsoft.com/office/powerpoint/2010/main" xmlns="" val="400713047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 xmlns:a16="http://schemas.microsoft.com/office/drawing/2014/main" id="{A012AA08-7BE5-4933-9ADF-23C27C3381B4}"/>
              </a:ext>
            </a:extLst>
          </p:cNvPr>
          <p:cNvSpPr txBox="1"/>
          <p:nvPr/>
        </p:nvSpPr>
        <p:spPr>
          <a:xfrm>
            <a:off x="2027932" y="840675"/>
            <a:ext cx="6873553"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Deniz Asb.MYO Ön Lisans Bölümleri</a:t>
            </a:r>
          </a:p>
        </p:txBody>
      </p:sp>
      <p:graphicFrame>
        <p:nvGraphicFramePr>
          <p:cNvPr id="3" name="Tablo 3">
            <a:extLst>
              <a:ext uri="{FF2B5EF4-FFF2-40B4-BE49-F238E27FC236}">
                <a16:creationId xmlns=""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xmlns="" val="1433070427"/>
              </p:ext>
            </p:extLst>
          </p:nvPr>
        </p:nvGraphicFramePr>
        <p:xfrm>
          <a:off x="2203420" y="1580134"/>
          <a:ext cx="5160766" cy="4754880"/>
        </p:xfrm>
        <a:graphic>
          <a:graphicData uri="http://schemas.openxmlformats.org/drawingml/2006/table">
            <a:tbl>
              <a:tblPr firstRow="1" bandRow="1">
                <a:tableStyleId>{2D5ABB26-0587-4C30-8999-92F81FD0307C}</a:tableStyleId>
              </a:tblPr>
              <a:tblGrid>
                <a:gridCol w="5160766">
                  <a:extLst>
                    <a:ext uri="{9D8B030D-6E8A-4147-A177-3AD203B41FA5}">
                      <a16:colId xmlns="" xmlns:a16="http://schemas.microsoft.com/office/drawing/2014/main" val="1561217228"/>
                    </a:ext>
                  </a:extLst>
                </a:gridCol>
              </a:tblGrid>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Bilgisayar Programcılığı</a:t>
                      </a:r>
                    </a:p>
                  </a:txBody>
                  <a:tcPr/>
                </a:tc>
                <a:extLst>
                  <a:ext uri="{0D108BD9-81ED-4DB2-BD59-A6C34878D82A}">
                    <a16:rowId xmlns="" xmlns:a16="http://schemas.microsoft.com/office/drawing/2014/main" val="3668384362"/>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Büro Yönetimi ve Yönetici Asistanlığı</a:t>
                      </a:r>
                    </a:p>
                  </a:txBody>
                  <a:tcPr/>
                </a:tc>
                <a:extLst>
                  <a:ext uri="{0D108BD9-81ED-4DB2-BD59-A6C34878D82A}">
                    <a16:rowId xmlns="" xmlns:a16="http://schemas.microsoft.com/office/drawing/2014/main" val="3351002148"/>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Deniz Ulaştırma ve İşletme</a:t>
                      </a:r>
                    </a:p>
                  </a:txBody>
                  <a:tcPr/>
                </a:tc>
                <a:extLst>
                  <a:ext uri="{0D108BD9-81ED-4DB2-BD59-A6C34878D82A}">
                    <a16:rowId xmlns="" xmlns:a16="http://schemas.microsoft.com/office/drawing/2014/main" val="3173532900"/>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Elektrik</a:t>
                      </a:r>
                    </a:p>
                  </a:txBody>
                  <a:tcPr/>
                </a:tc>
                <a:extLst>
                  <a:ext uri="{0D108BD9-81ED-4DB2-BD59-A6C34878D82A}">
                    <a16:rowId xmlns="" xmlns:a16="http://schemas.microsoft.com/office/drawing/2014/main" val="1589316594"/>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Elektronik Teknolojisi</a:t>
                      </a:r>
                    </a:p>
                  </a:txBody>
                  <a:tcPr/>
                </a:tc>
                <a:extLst>
                  <a:ext uri="{0D108BD9-81ED-4DB2-BD59-A6C34878D82A}">
                    <a16:rowId xmlns="" xmlns:a16="http://schemas.microsoft.com/office/drawing/2014/main" val="1866608771"/>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Gemi Makineleri İşletme</a:t>
                      </a:r>
                    </a:p>
                  </a:txBody>
                  <a:tcPr/>
                </a:tc>
                <a:extLst>
                  <a:ext uri="{0D108BD9-81ED-4DB2-BD59-A6C34878D82A}">
                    <a16:rowId xmlns="" xmlns:a16="http://schemas.microsoft.com/office/drawing/2014/main" val="2097127937"/>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İşletme Yönetimi</a:t>
                      </a:r>
                    </a:p>
                  </a:txBody>
                  <a:tcPr/>
                </a:tc>
                <a:extLst>
                  <a:ext uri="{0D108BD9-81ED-4DB2-BD59-A6C34878D82A}">
                    <a16:rowId xmlns="" xmlns:a16="http://schemas.microsoft.com/office/drawing/2014/main" val="2632772721"/>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Uçak Teknolojileri</a:t>
                      </a:r>
                    </a:p>
                  </a:txBody>
                  <a:tcPr/>
                </a:tc>
                <a:extLst>
                  <a:ext uri="{0D108BD9-81ED-4DB2-BD59-A6C34878D82A}">
                    <a16:rowId xmlns="" xmlns:a16="http://schemas.microsoft.com/office/drawing/2014/main" val="4102842391"/>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pPr/>
              <a:t>25</a:t>
            </a:fld>
            <a:endParaRPr lang="tr-TR"/>
          </a:p>
        </p:txBody>
      </p:sp>
    </p:spTree>
    <p:extLst>
      <p:ext uri="{BB962C8B-B14F-4D97-AF65-F5344CB8AC3E}">
        <p14:creationId xmlns:p14="http://schemas.microsoft.com/office/powerpoint/2010/main" xmlns="" val="17278829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 xmlns:a16="http://schemas.microsoft.com/office/drawing/2014/main" id="{A012AA08-7BE5-4933-9ADF-23C27C3381B4}"/>
              </a:ext>
            </a:extLst>
          </p:cNvPr>
          <p:cNvSpPr txBox="1"/>
          <p:nvPr/>
        </p:nvSpPr>
        <p:spPr>
          <a:xfrm>
            <a:off x="2203420" y="691385"/>
            <a:ext cx="6745773"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Hava Asb.MYO Ön Lisans Bölümleri</a:t>
            </a:r>
          </a:p>
        </p:txBody>
      </p:sp>
      <p:graphicFrame>
        <p:nvGraphicFramePr>
          <p:cNvPr id="3" name="Tablo 3">
            <a:extLst>
              <a:ext uri="{FF2B5EF4-FFF2-40B4-BE49-F238E27FC236}">
                <a16:creationId xmlns=""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xmlns="" val="1899469852"/>
              </p:ext>
            </p:extLst>
          </p:nvPr>
        </p:nvGraphicFramePr>
        <p:xfrm>
          <a:off x="2317720" y="1276160"/>
          <a:ext cx="5635514" cy="5120640"/>
        </p:xfrm>
        <a:graphic>
          <a:graphicData uri="http://schemas.openxmlformats.org/drawingml/2006/table">
            <a:tbl>
              <a:tblPr firstRow="1" bandRow="1">
                <a:tableStyleId>{2D5ABB26-0587-4C30-8999-92F81FD0307C}</a:tableStyleId>
              </a:tblPr>
              <a:tblGrid>
                <a:gridCol w="5635514">
                  <a:extLst>
                    <a:ext uri="{9D8B030D-6E8A-4147-A177-3AD203B41FA5}">
                      <a16:colId xmlns="" xmlns:a16="http://schemas.microsoft.com/office/drawing/2014/main" val="1561217228"/>
                    </a:ext>
                  </a:extLst>
                </a:gridCol>
              </a:tblGrid>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Aviyonik Uçak Teknolojisi</a:t>
                      </a:r>
                    </a:p>
                  </a:txBody>
                  <a:tcPr/>
                </a:tc>
                <a:extLst>
                  <a:ext uri="{0D108BD9-81ED-4DB2-BD59-A6C34878D82A}">
                    <a16:rowId xmlns="" xmlns:a16="http://schemas.microsoft.com/office/drawing/2014/main" val="3668384362"/>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Elektronik Haberleşme Teknolojisi</a:t>
                      </a:r>
                    </a:p>
                  </a:txBody>
                  <a:tcPr/>
                </a:tc>
                <a:extLst>
                  <a:ext uri="{0D108BD9-81ED-4DB2-BD59-A6C34878D82A}">
                    <a16:rowId xmlns="" xmlns:a16="http://schemas.microsoft.com/office/drawing/2014/main" val="3351002148"/>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İnşaat Teknolojisi</a:t>
                      </a:r>
                    </a:p>
                  </a:txBody>
                  <a:tcPr/>
                </a:tc>
                <a:extLst>
                  <a:ext uri="{0D108BD9-81ED-4DB2-BD59-A6C34878D82A}">
                    <a16:rowId xmlns="" xmlns:a16="http://schemas.microsoft.com/office/drawing/2014/main" val="3173532900"/>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Mekanik Uçak Teknolojisi</a:t>
                      </a:r>
                    </a:p>
                  </a:txBody>
                  <a:tcPr/>
                </a:tc>
                <a:extLst>
                  <a:ext uri="{0D108BD9-81ED-4DB2-BD59-A6C34878D82A}">
                    <a16:rowId xmlns="" xmlns:a16="http://schemas.microsoft.com/office/drawing/2014/main" val="1589316594"/>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Otomotiv Teknolojisi</a:t>
                      </a:r>
                    </a:p>
                  </a:txBody>
                  <a:tcPr/>
                </a:tc>
                <a:extLst>
                  <a:ext uri="{0D108BD9-81ED-4DB2-BD59-A6C34878D82A}">
                    <a16:rowId xmlns="" xmlns:a16="http://schemas.microsoft.com/office/drawing/2014/main" val="1866608771"/>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Bilgisayar Programcılığı</a:t>
                      </a:r>
                    </a:p>
                  </a:txBody>
                  <a:tcPr/>
                </a:tc>
                <a:extLst>
                  <a:ext uri="{0D108BD9-81ED-4DB2-BD59-A6C34878D82A}">
                    <a16:rowId xmlns="" xmlns:a16="http://schemas.microsoft.com/office/drawing/2014/main" val="2097127937"/>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Büro Hizmetleri ve Yönetici Asistanlığı</a:t>
                      </a:r>
                    </a:p>
                  </a:txBody>
                  <a:tcPr/>
                </a:tc>
                <a:extLst>
                  <a:ext uri="{0D108BD9-81ED-4DB2-BD59-A6C34878D82A}">
                    <a16:rowId xmlns="" xmlns:a16="http://schemas.microsoft.com/office/drawing/2014/main" val="2632772721"/>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Elektrik</a:t>
                      </a:r>
                    </a:p>
                  </a:txBody>
                  <a:tcPr/>
                </a:tc>
                <a:extLst>
                  <a:ext uri="{0D108BD9-81ED-4DB2-BD59-A6C34878D82A}">
                    <a16:rowId xmlns="" xmlns:a16="http://schemas.microsoft.com/office/drawing/2014/main" val="4102842391"/>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Güvenlik ve Koruma</a:t>
                      </a:r>
                    </a:p>
                  </a:txBody>
                  <a:tcPr/>
                </a:tc>
                <a:extLst>
                  <a:ext uri="{0D108BD9-81ED-4DB2-BD59-A6C34878D82A}">
                    <a16:rowId xmlns="" xmlns:a16="http://schemas.microsoft.com/office/drawing/2014/main" val="943291855"/>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Hava Trafik Kontrol</a:t>
                      </a:r>
                    </a:p>
                  </a:txBody>
                  <a:tcPr/>
                </a:tc>
                <a:extLst>
                  <a:ext uri="{0D108BD9-81ED-4DB2-BD59-A6C34878D82A}">
                    <a16:rowId xmlns="" xmlns:a16="http://schemas.microsoft.com/office/drawing/2014/main" val="3444326449"/>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Lojistik</a:t>
                      </a:r>
                    </a:p>
                  </a:txBody>
                  <a:tcPr/>
                </a:tc>
                <a:extLst>
                  <a:ext uri="{0D108BD9-81ED-4DB2-BD59-A6C34878D82A}">
                    <a16:rowId xmlns="" xmlns:a16="http://schemas.microsoft.com/office/drawing/2014/main" val="3701105864"/>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Mekatronik</a:t>
                      </a:r>
                    </a:p>
                  </a:txBody>
                  <a:tcPr/>
                </a:tc>
                <a:extLst>
                  <a:ext uri="{0D108BD9-81ED-4DB2-BD59-A6C34878D82A}">
                    <a16:rowId xmlns="" xmlns:a16="http://schemas.microsoft.com/office/drawing/2014/main" val="566651499"/>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pPr/>
              <a:t>26</a:t>
            </a:fld>
            <a:endParaRPr lang="tr-TR"/>
          </a:p>
        </p:txBody>
      </p:sp>
    </p:spTree>
    <p:extLst>
      <p:ext uri="{BB962C8B-B14F-4D97-AF65-F5344CB8AC3E}">
        <p14:creationId xmlns:p14="http://schemas.microsoft.com/office/powerpoint/2010/main" xmlns="" val="166148725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 xmlns:a16="http://schemas.microsoft.com/office/drawing/2014/main" id="{A012AA08-7BE5-4933-9ADF-23C27C3381B4}"/>
              </a:ext>
            </a:extLst>
          </p:cNvPr>
          <p:cNvSpPr txBox="1"/>
          <p:nvPr/>
        </p:nvSpPr>
        <p:spPr>
          <a:xfrm>
            <a:off x="1904338" y="691385"/>
            <a:ext cx="7044856"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Bando Asb.MYO Ön Lisans Bölümleri</a:t>
            </a:r>
          </a:p>
        </p:txBody>
      </p:sp>
      <p:graphicFrame>
        <p:nvGraphicFramePr>
          <p:cNvPr id="3" name="Tablo 3">
            <a:extLst>
              <a:ext uri="{FF2B5EF4-FFF2-40B4-BE49-F238E27FC236}">
                <a16:creationId xmlns=""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xmlns="" val="2542970333"/>
              </p:ext>
            </p:extLst>
          </p:nvPr>
        </p:nvGraphicFramePr>
        <p:xfrm>
          <a:off x="2075641" y="1883400"/>
          <a:ext cx="6873553" cy="1188720"/>
        </p:xfrm>
        <a:graphic>
          <a:graphicData uri="http://schemas.openxmlformats.org/drawingml/2006/table">
            <a:tbl>
              <a:tblPr firstRow="1" bandRow="1">
                <a:tableStyleId>{2D5ABB26-0587-4C30-8999-92F81FD0307C}</a:tableStyleId>
              </a:tblPr>
              <a:tblGrid>
                <a:gridCol w="6873553">
                  <a:extLst>
                    <a:ext uri="{9D8B030D-6E8A-4147-A177-3AD203B41FA5}">
                      <a16:colId xmlns="" xmlns:a16="http://schemas.microsoft.com/office/drawing/2014/main" val="1561217228"/>
                    </a:ext>
                  </a:extLst>
                </a:gridCol>
              </a:tblGrid>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Üflemeli ve Vurmalı Çalgılar</a:t>
                      </a:r>
                    </a:p>
                  </a:txBody>
                  <a:tcPr/>
                </a:tc>
                <a:extLst>
                  <a:ext uri="{0D108BD9-81ED-4DB2-BD59-A6C34878D82A}">
                    <a16:rowId xmlns="" xmlns:a16="http://schemas.microsoft.com/office/drawing/2014/main" val="3668384362"/>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Çalgı Bakım Onarım</a:t>
                      </a:r>
                    </a:p>
                  </a:txBody>
                  <a:tcPr/>
                </a:tc>
                <a:extLst>
                  <a:ext uri="{0D108BD9-81ED-4DB2-BD59-A6C34878D82A}">
                    <a16:rowId xmlns="" xmlns:a16="http://schemas.microsoft.com/office/drawing/2014/main" val="3351002148"/>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pPr/>
              <a:t>27</a:t>
            </a:fld>
            <a:endParaRPr lang="tr-TR"/>
          </a:p>
        </p:txBody>
      </p:sp>
    </p:spTree>
    <p:extLst>
      <p:ext uri="{BB962C8B-B14F-4D97-AF65-F5344CB8AC3E}">
        <p14:creationId xmlns:p14="http://schemas.microsoft.com/office/powerpoint/2010/main" xmlns="" val="322397074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F7088E0E-A46C-4B60-BAD9-5A7B04E633F8}" type="slidenum">
              <a:rPr lang="tr-TR" smtClean="0"/>
              <a:pPr/>
              <a:t>28</a:t>
            </a:fld>
            <a:endParaRPr lang="tr-TR"/>
          </a:p>
        </p:txBody>
      </p:sp>
      <p:sp>
        <p:nvSpPr>
          <p:cNvPr id="7" name="6 Dikdörtgen"/>
          <p:cNvSpPr/>
          <p:nvPr/>
        </p:nvSpPr>
        <p:spPr>
          <a:xfrm>
            <a:off x="520505" y="416727"/>
            <a:ext cx="8088923" cy="369332"/>
          </a:xfrm>
          <a:prstGeom prst="rect">
            <a:avLst/>
          </a:prstGeom>
        </p:spPr>
        <p:txBody>
          <a:bodyPr wrap="square">
            <a:spAutoFit/>
          </a:bodyPr>
          <a:lstStyle/>
          <a:p>
            <a:pPr algn="ctr"/>
            <a:r>
              <a:rPr lang="tr-TR" smtClean="0"/>
              <a:t>https://vepuan.com/</a:t>
            </a:r>
            <a:endParaRPr lang="tr-TR" dirty="0"/>
          </a:p>
        </p:txBody>
      </p:sp>
      <p:pic>
        <p:nvPicPr>
          <p:cNvPr id="6146" name="Picture 2" descr="MSÜ 2023 TERCİH SONUÇLARI AÇIKLANDI-2023 MSÜ TABAN PUANLARI HANGİ ALAN  KAÇLA KAPATTI BELLİ OLDU - ehocamm.com - PERSONEL ALIMI, HABER, KPSS, YKS,  BURS, TERCİH, MEMUR, ATAMA, ÖĞRETMEN, POLİS ALIMLARI"/>
          <p:cNvPicPr>
            <a:picLocks noChangeAspect="1" noChangeArrowheads="1"/>
          </p:cNvPicPr>
          <p:nvPr/>
        </p:nvPicPr>
        <p:blipFill>
          <a:blip r:embed="rId2"/>
          <a:srcRect/>
          <a:stretch>
            <a:fillRect/>
          </a:stretch>
        </p:blipFill>
        <p:spPr bwMode="auto">
          <a:xfrm>
            <a:off x="1" y="900332"/>
            <a:ext cx="9144000" cy="5718517"/>
          </a:xfrm>
          <a:prstGeom prst="rect">
            <a:avLst/>
          </a:prstGeom>
          <a:noFill/>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F7088E0E-A46C-4B60-BAD9-5A7B04E633F8}" type="slidenum">
              <a:rPr lang="tr-TR" smtClean="0"/>
              <a:pPr/>
              <a:t>29</a:t>
            </a:fld>
            <a:endParaRPr lang="tr-TR"/>
          </a:p>
        </p:txBody>
      </p:sp>
      <p:pic>
        <p:nvPicPr>
          <p:cNvPr id="64514" name="Picture 2"/>
          <p:cNvPicPr>
            <a:picLocks noChangeAspect="1" noChangeArrowheads="1"/>
          </p:cNvPicPr>
          <p:nvPr/>
        </p:nvPicPr>
        <p:blipFill>
          <a:blip r:embed="rId2"/>
          <a:srcRect/>
          <a:stretch>
            <a:fillRect/>
          </a:stretch>
        </p:blipFill>
        <p:spPr bwMode="auto">
          <a:xfrm>
            <a:off x="0" y="333521"/>
            <a:ext cx="4619625" cy="6207956"/>
          </a:xfrm>
          <a:prstGeom prst="rect">
            <a:avLst/>
          </a:prstGeom>
          <a:noFill/>
          <a:ln w="9525">
            <a:noFill/>
            <a:miter lim="800000"/>
            <a:headEnd/>
            <a:tailEnd/>
          </a:ln>
          <a:effectLst/>
        </p:spPr>
      </p:pic>
      <p:pic>
        <p:nvPicPr>
          <p:cNvPr id="64515" name="Picture 3"/>
          <p:cNvPicPr>
            <a:picLocks noChangeAspect="1" noChangeArrowheads="1"/>
          </p:cNvPicPr>
          <p:nvPr/>
        </p:nvPicPr>
        <p:blipFill>
          <a:blip r:embed="rId3"/>
          <a:srcRect/>
          <a:stretch>
            <a:fillRect/>
          </a:stretch>
        </p:blipFill>
        <p:spPr bwMode="auto">
          <a:xfrm>
            <a:off x="4552950" y="565713"/>
            <a:ext cx="4591050" cy="6102373"/>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17">
            <a:extLst>
              <a:ext uri="{FF2B5EF4-FFF2-40B4-BE49-F238E27FC236}">
                <a16:creationId xmlns="" xmlns:a16="http://schemas.microsoft.com/office/drawing/2014/main" id="{FFE5EAD3-2E3C-6C40-953C-CBEB454B8554}"/>
              </a:ext>
            </a:extLst>
          </p:cNvPr>
          <p:cNvSpPr txBox="1"/>
          <p:nvPr/>
        </p:nvSpPr>
        <p:spPr>
          <a:xfrm>
            <a:off x="1223510" y="4830863"/>
            <a:ext cx="7377216" cy="1422973"/>
          </a:xfrm>
          <a:prstGeom prst="rect">
            <a:avLst/>
          </a:prstGeom>
          <a:solidFill>
            <a:schemeClr val="bg1">
              <a:lumMod val="85000"/>
            </a:schemeClr>
          </a:solidFill>
          <a:ln w="12700">
            <a:solidFill>
              <a:schemeClr val="bg1"/>
            </a:solidFill>
          </a:ln>
        </p:spPr>
        <p:txBody>
          <a:bodyPr wrap="square" rtlCol="0">
            <a:noAutofit/>
          </a:bodyPr>
          <a:lstStyle/>
          <a:p>
            <a:endParaRPr lang="x-none" dirty="0"/>
          </a:p>
        </p:txBody>
      </p:sp>
      <p:sp>
        <p:nvSpPr>
          <p:cNvPr id="28" name="TextBox 19">
            <a:extLst>
              <a:ext uri="{FF2B5EF4-FFF2-40B4-BE49-F238E27FC236}">
                <a16:creationId xmlns="" xmlns:a16="http://schemas.microsoft.com/office/drawing/2014/main" id="{613FD2CD-37D0-484F-812E-DF6F53416646}"/>
              </a:ext>
            </a:extLst>
          </p:cNvPr>
          <p:cNvSpPr txBox="1"/>
          <p:nvPr/>
        </p:nvSpPr>
        <p:spPr>
          <a:xfrm>
            <a:off x="605779" y="4889306"/>
            <a:ext cx="617730" cy="1174664"/>
          </a:xfrm>
          <a:prstGeom prst="rect">
            <a:avLst/>
          </a:prstGeom>
          <a:noFill/>
          <a:ln w="12700">
            <a:solidFill>
              <a:schemeClr val="bg1"/>
            </a:solidFill>
          </a:ln>
        </p:spPr>
        <p:txBody>
          <a:bodyPr wrap="square" rtlCol="0" anchor="ctr">
            <a:noAutofit/>
          </a:bodyPr>
          <a:lstStyle/>
          <a:p>
            <a:pPr algn="ctr"/>
            <a:r>
              <a:rPr lang="tr-TR" sz="3000" b="1" dirty="0">
                <a:solidFill>
                  <a:srgbClr val="FF0000"/>
                </a:solidFill>
                <a:latin typeface="Times New Roman" panose="02020603050405020304" pitchFamily="18" charset="0"/>
                <a:cs typeface="Times New Roman" panose="02020603050405020304" pitchFamily="18" charset="0"/>
              </a:rPr>
              <a:t>3</a:t>
            </a:r>
            <a:endParaRPr lang="x-none" sz="3000" b="1" dirty="0">
              <a:solidFill>
                <a:srgbClr val="FF0000"/>
              </a:solidFill>
              <a:latin typeface="Times New Roman" panose="02020603050405020304" pitchFamily="18" charset="0"/>
              <a:cs typeface="Times New Roman" panose="02020603050405020304" pitchFamily="18" charset="0"/>
            </a:endParaRPr>
          </a:p>
        </p:txBody>
      </p:sp>
      <p:pic>
        <p:nvPicPr>
          <p:cNvPr id="11" name="Resim 5">
            <a:extLst>
              <a:ext uri="{FF2B5EF4-FFF2-40B4-BE49-F238E27FC236}">
                <a16:creationId xmlns="" xmlns:a16="http://schemas.microsoft.com/office/drawing/2014/main" id="{14838EA9-1A06-C542-9918-2D32F98D7A0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8755" y="0"/>
            <a:ext cx="2599973" cy="2520280"/>
          </a:xfrm>
          <a:prstGeom prst="rect">
            <a:avLst/>
          </a:prstGeom>
        </p:spPr>
      </p:pic>
      <p:sp>
        <p:nvSpPr>
          <p:cNvPr id="12" name="Metin kutusu 1">
            <a:extLst>
              <a:ext uri="{FF2B5EF4-FFF2-40B4-BE49-F238E27FC236}">
                <a16:creationId xmlns="" xmlns:a16="http://schemas.microsoft.com/office/drawing/2014/main" id="{D91EE759-BB5D-074B-B272-DB9342F53CF8}"/>
              </a:ext>
            </a:extLst>
          </p:cNvPr>
          <p:cNvSpPr txBox="1"/>
          <p:nvPr/>
        </p:nvSpPr>
        <p:spPr>
          <a:xfrm>
            <a:off x="1691680" y="667602"/>
            <a:ext cx="6937654" cy="1041311"/>
          </a:xfrm>
          <a:prstGeom prst="rect">
            <a:avLst/>
          </a:prstGeom>
          <a:noFill/>
          <a:effectLst/>
        </p:spPr>
        <p:txBody>
          <a:bodyPr wrap="square" rtlCol="0">
            <a:spAutoFit/>
          </a:bodyPr>
          <a:lstStyle/>
          <a:p>
            <a:pPr algn="ctr">
              <a:lnSpc>
                <a:spcPts val="3660"/>
              </a:lnSpc>
              <a:defRPr/>
            </a:pPr>
            <a:r>
              <a:rPr kumimoji="0" lang="tr-TR" sz="2800" b="1" u="none" strike="noStrike" kern="1200" normalizeH="0" baseline="0" noProof="0" dirty="0" smtClean="0">
                <a:uLnTx/>
                <a:uFillTx/>
                <a:latin typeface="Times New Roman" panose="02020603050405020304" pitchFamily="18" charset="0"/>
                <a:cs typeface="Times New Roman" panose="02020603050405020304" pitchFamily="18" charset="0"/>
              </a:rPr>
              <a:t>MSÜ </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SINAVI</a:t>
            </a:r>
          </a:p>
          <a:p>
            <a:pPr algn="ctr">
              <a:lnSpc>
                <a:spcPts val="3660"/>
              </a:lnSpc>
              <a:defRPr/>
            </a:pPr>
            <a:r>
              <a:rPr lang="tr-TR" sz="2800" b="1" i="0" dirty="0">
                <a:solidFill>
                  <a:srgbClr val="FF0000"/>
                </a:solidFill>
                <a:latin typeface="Times New Roman" panose="02020603050405020304" pitchFamily="18" charset="0"/>
                <a:cs typeface="Times New Roman" panose="02020603050405020304" pitchFamily="18" charset="0"/>
              </a:rPr>
              <a:t>BAŞVURU KRİTERLERİ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B8F4709E-7943-A742-8D26-852C90A3EDBC}"/>
              </a:ext>
            </a:extLst>
          </p:cNvPr>
          <p:cNvSpPr txBox="1"/>
          <p:nvPr/>
        </p:nvSpPr>
        <p:spPr>
          <a:xfrm>
            <a:off x="1223510" y="2429842"/>
            <a:ext cx="7377216" cy="584775"/>
          </a:xfrm>
          <a:prstGeom prst="rect">
            <a:avLst/>
          </a:prstGeom>
          <a:solidFill>
            <a:schemeClr val="bg1">
              <a:lumMod val="85000"/>
            </a:schemeClr>
          </a:solidFill>
          <a:ln w="12700">
            <a:solidFill>
              <a:schemeClr val="bg1"/>
            </a:solidFill>
          </a:ln>
        </p:spPr>
        <p:txBody>
          <a:bodyPr wrap="square" rtlCol="0">
            <a:spAutoFit/>
          </a:bodyPr>
          <a:lstStyle/>
          <a:p>
            <a:endParaRPr lang="x-none" dirty="0"/>
          </a:p>
        </p:txBody>
      </p:sp>
      <p:sp>
        <p:nvSpPr>
          <p:cNvPr id="15" name="TextBox 14">
            <a:extLst>
              <a:ext uri="{FF2B5EF4-FFF2-40B4-BE49-F238E27FC236}">
                <a16:creationId xmlns="" xmlns:a16="http://schemas.microsoft.com/office/drawing/2014/main" id="{F46444C3-49FE-6847-B86A-94B16808DF74}"/>
              </a:ext>
            </a:extLst>
          </p:cNvPr>
          <p:cNvSpPr txBox="1"/>
          <p:nvPr/>
        </p:nvSpPr>
        <p:spPr>
          <a:xfrm>
            <a:off x="1402080" y="2528700"/>
            <a:ext cx="6884888" cy="400110"/>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TÜRKİYE CUMHURİYETİ VATANDAŞI OLMAK</a:t>
            </a:r>
          </a:p>
        </p:txBody>
      </p:sp>
      <p:sp>
        <p:nvSpPr>
          <p:cNvPr id="16" name="TextBox 15">
            <a:extLst>
              <a:ext uri="{FF2B5EF4-FFF2-40B4-BE49-F238E27FC236}">
                <a16:creationId xmlns="" xmlns:a16="http://schemas.microsoft.com/office/drawing/2014/main" id="{6ECE4F89-A057-6640-90FC-7AA58E0D22A4}"/>
              </a:ext>
            </a:extLst>
          </p:cNvPr>
          <p:cNvSpPr txBox="1"/>
          <p:nvPr/>
        </p:nvSpPr>
        <p:spPr>
          <a:xfrm>
            <a:off x="605779" y="2400295"/>
            <a:ext cx="617730" cy="584775"/>
          </a:xfrm>
          <a:prstGeom prst="rect">
            <a:avLst/>
          </a:prstGeom>
          <a:noFill/>
          <a:ln w="12700">
            <a:solidFill>
              <a:schemeClr val="bg1"/>
            </a:solidFill>
          </a:ln>
        </p:spPr>
        <p:txBody>
          <a:bodyPr wrap="square" rtlCol="0" anchor="ctr">
            <a:noAutofit/>
          </a:bodyPr>
          <a:lstStyle/>
          <a:p>
            <a:pPr algn="ctr"/>
            <a:r>
              <a:rPr lang="x-none" sz="3000" b="1" dirty="0">
                <a:solidFill>
                  <a:srgbClr val="FF0000"/>
                </a:solidFill>
                <a:latin typeface="Times New Roman" panose="02020603050405020304" pitchFamily="18" charset="0"/>
                <a:cs typeface="Times New Roman" panose="02020603050405020304" pitchFamily="18" charset="0"/>
              </a:rPr>
              <a:t>1</a:t>
            </a:r>
          </a:p>
        </p:txBody>
      </p:sp>
      <p:sp>
        <p:nvSpPr>
          <p:cNvPr id="18" name="TextBox 17">
            <a:extLst>
              <a:ext uri="{FF2B5EF4-FFF2-40B4-BE49-F238E27FC236}">
                <a16:creationId xmlns="" xmlns:a16="http://schemas.microsoft.com/office/drawing/2014/main" id="{FFE5EAD3-2E3C-6C40-953C-CBEB454B8554}"/>
              </a:ext>
            </a:extLst>
          </p:cNvPr>
          <p:cNvSpPr txBox="1"/>
          <p:nvPr/>
        </p:nvSpPr>
        <p:spPr>
          <a:xfrm>
            <a:off x="1223510" y="3200657"/>
            <a:ext cx="7377216" cy="1481105"/>
          </a:xfrm>
          <a:prstGeom prst="rect">
            <a:avLst/>
          </a:prstGeom>
          <a:solidFill>
            <a:schemeClr val="bg1">
              <a:lumMod val="85000"/>
            </a:schemeClr>
          </a:solidFill>
          <a:ln w="12700">
            <a:solidFill>
              <a:schemeClr val="bg1"/>
            </a:solidFill>
          </a:ln>
        </p:spPr>
        <p:txBody>
          <a:bodyPr wrap="square" rtlCol="0">
            <a:noAutofit/>
          </a:bodyPr>
          <a:lstStyle/>
          <a:p>
            <a:endParaRPr lang="x-none" dirty="0"/>
          </a:p>
        </p:txBody>
      </p:sp>
      <p:sp>
        <p:nvSpPr>
          <p:cNvPr id="19" name="TextBox 18">
            <a:extLst>
              <a:ext uri="{FF2B5EF4-FFF2-40B4-BE49-F238E27FC236}">
                <a16:creationId xmlns="" xmlns:a16="http://schemas.microsoft.com/office/drawing/2014/main" id="{68C9A166-AFC0-344C-BADF-16B66D655BCC}"/>
              </a:ext>
            </a:extLst>
          </p:cNvPr>
          <p:cNvSpPr txBox="1"/>
          <p:nvPr/>
        </p:nvSpPr>
        <p:spPr>
          <a:xfrm>
            <a:off x="1402080" y="3263807"/>
            <a:ext cx="7090504" cy="1417955"/>
          </a:xfrm>
          <a:prstGeom prst="rect">
            <a:avLst/>
          </a:prstGeom>
          <a:noFill/>
        </p:spPr>
        <p:txBody>
          <a:bodyPr wrap="square" rtlCol="0">
            <a:noAutofit/>
          </a:bodyPr>
          <a:lstStyle/>
          <a:p>
            <a:r>
              <a:rPr lang="tr-TR" sz="2000" b="1" dirty="0">
                <a:solidFill>
                  <a:prstClr val="black"/>
                </a:solidFill>
                <a:latin typeface="Times New Roman" panose="02020603050405020304" pitchFamily="18" charset="0"/>
                <a:cs typeface="Times New Roman" panose="02020603050405020304" pitchFamily="18" charset="0"/>
              </a:rPr>
              <a:t>GÜN VE AYA BAKILMAKSIZIN HARP OKULLARI İÇİN </a:t>
            </a:r>
            <a:r>
              <a:rPr lang="tr-TR" sz="2000" b="1" dirty="0">
                <a:solidFill>
                  <a:srgbClr val="FF0000"/>
                </a:solidFill>
                <a:latin typeface="Times New Roman" panose="02020603050405020304" pitchFamily="18" charset="0"/>
                <a:cs typeface="Times New Roman" panose="02020603050405020304" pitchFamily="18" charset="0"/>
              </a:rPr>
              <a:t>EN FAZLA 20 </a:t>
            </a:r>
            <a:r>
              <a:rPr lang="tr-TR" sz="2000" b="1" dirty="0" smtClean="0">
                <a:solidFill>
                  <a:prstClr val="black"/>
                </a:solidFill>
                <a:latin typeface="Times New Roman" panose="02020603050405020304" pitchFamily="18" charset="0"/>
                <a:cs typeface="Times New Roman" panose="02020603050405020304" pitchFamily="18" charset="0"/>
              </a:rPr>
              <a:t>,</a:t>
            </a:r>
            <a:r>
              <a:rPr lang="tr-TR" sz="2000" b="1" dirty="0">
                <a:solidFill>
                  <a:prstClr val="black"/>
                </a:solidFill>
                <a:latin typeface="Times New Roman" panose="02020603050405020304" pitchFamily="18" charset="0"/>
                <a:cs typeface="Times New Roman" panose="02020603050405020304" pitchFamily="18" charset="0"/>
              </a:rPr>
              <a:t/>
            </a:r>
            <a:br>
              <a:rPr lang="tr-TR" sz="2000" b="1" dirty="0">
                <a:solidFill>
                  <a:prstClr val="black"/>
                </a:solidFill>
                <a:latin typeface="Times New Roman" panose="02020603050405020304" pitchFamily="18" charset="0"/>
                <a:cs typeface="Times New Roman" panose="02020603050405020304" pitchFamily="18" charset="0"/>
              </a:rPr>
            </a:br>
            <a:r>
              <a:rPr lang="tr-TR" sz="2000" b="1" dirty="0">
                <a:solidFill>
                  <a:prstClr val="black"/>
                </a:solidFill>
                <a:latin typeface="Times New Roman" panose="02020603050405020304" pitchFamily="18" charset="0"/>
                <a:cs typeface="Times New Roman" panose="02020603050405020304" pitchFamily="18" charset="0"/>
              </a:rPr>
              <a:t>MESLEK YÜKSEKOKULLARI İÇİN EN FAZLA 21</a:t>
            </a:r>
            <a:br>
              <a:rPr lang="tr-TR" sz="2000" b="1" dirty="0">
                <a:solidFill>
                  <a:prstClr val="black"/>
                </a:solidFill>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YAŞINDA </a:t>
            </a:r>
            <a:r>
              <a:rPr lang="tr-TR" sz="2000" b="1" dirty="0">
                <a:solidFill>
                  <a:prstClr val="black"/>
                </a:solidFill>
                <a:latin typeface="Times New Roman" panose="02020603050405020304" pitchFamily="18" charset="0"/>
                <a:cs typeface="Times New Roman" panose="02020603050405020304" pitchFamily="18" charset="0"/>
              </a:rPr>
              <a:t>OLMAK</a:t>
            </a:r>
            <a:endParaRPr lang="tr-TR" sz="2000" b="1"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613FD2CD-37D0-484F-812E-DF6F53416646}"/>
              </a:ext>
            </a:extLst>
          </p:cNvPr>
          <p:cNvSpPr txBox="1"/>
          <p:nvPr/>
        </p:nvSpPr>
        <p:spPr>
          <a:xfrm>
            <a:off x="605779" y="3259100"/>
            <a:ext cx="617730" cy="1174664"/>
          </a:xfrm>
          <a:prstGeom prst="rect">
            <a:avLst/>
          </a:prstGeom>
          <a:noFill/>
          <a:ln w="12700">
            <a:solidFill>
              <a:schemeClr val="bg1"/>
            </a:solidFill>
          </a:ln>
        </p:spPr>
        <p:txBody>
          <a:bodyPr wrap="square" rtlCol="0" anchor="ctr">
            <a:noAutofit/>
          </a:bodyPr>
          <a:lstStyle/>
          <a:p>
            <a:pPr algn="ctr"/>
            <a:r>
              <a:rPr lang="x-none" sz="3000" b="1" dirty="0">
                <a:solidFill>
                  <a:srgbClr val="FF0000"/>
                </a:solidFill>
                <a:latin typeface="Times New Roman" panose="02020603050405020304" pitchFamily="18" charset="0"/>
                <a:cs typeface="Times New Roman" panose="02020603050405020304" pitchFamily="18" charset="0"/>
              </a:rPr>
              <a:t>2</a:t>
            </a:r>
          </a:p>
        </p:txBody>
      </p:sp>
      <p:sp>
        <p:nvSpPr>
          <p:cNvPr id="2" name="Slayt Numarası Yer Tutucusu 1"/>
          <p:cNvSpPr>
            <a:spLocks noGrp="1"/>
          </p:cNvSpPr>
          <p:nvPr>
            <p:ph type="sldNum" sz="quarter" idx="12"/>
          </p:nvPr>
        </p:nvSpPr>
        <p:spPr/>
        <p:txBody>
          <a:bodyPr/>
          <a:lstStyle/>
          <a:p>
            <a:fld id="{F7088E0E-A46C-4B60-BAD9-5A7B04E633F8}" type="slidenum">
              <a:rPr lang="tr-TR" smtClean="0"/>
              <a:pPr/>
              <a:t>3</a:t>
            </a:fld>
            <a:endParaRPr lang="tr-TR"/>
          </a:p>
        </p:txBody>
      </p:sp>
      <p:sp>
        <p:nvSpPr>
          <p:cNvPr id="26" name="TextBox 18">
            <a:extLst>
              <a:ext uri="{FF2B5EF4-FFF2-40B4-BE49-F238E27FC236}">
                <a16:creationId xmlns="" xmlns:a16="http://schemas.microsoft.com/office/drawing/2014/main" id="{68C9A166-AFC0-344C-BADF-16B66D655BCC}"/>
              </a:ext>
            </a:extLst>
          </p:cNvPr>
          <p:cNvSpPr txBox="1"/>
          <p:nvPr/>
        </p:nvSpPr>
        <p:spPr>
          <a:xfrm>
            <a:off x="1402080" y="4889306"/>
            <a:ext cx="7090504" cy="1364530"/>
          </a:xfrm>
          <a:prstGeom prst="rect">
            <a:avLst/>
          </a:prstGeom>
          <a:noFill/>
        </p:spPr>
        <p:txBody>
          <a:bodyPr wrap="square" rtlCol="0">
            <a:noAutofit/>
          </a:bodyPr>
          <a:lstStyle/>
          <a:p>
            <a:pPr lvl="0">
              <a:defRPr/>
            </a:pPr>
            <a:r>
              <a:rPr lang="tr-TR" sz="2000" b="1" dirty="0">
                <a:solidFill>
                  <a:prstClr val="black"/>
                </a:solidFill>
                <a:latin typeface="Times New Roman" panose="02020603050405020304" pitchFamily="18" charset="0"/>
                <a:cs typeface="Times New Roman" panose="02020603050405020304" pitchFamily="18" charset="0"/>
              </a:rPr>
              <a:t>HERHANGİ BİR ORTAÖĞRETİM KURUMUNDAN </a:t>
            </a:r>
            <a:r>
              <a:rPr lang="tr-TR" sz="2000" b="1" dirty="0" smtClean="0">
                <a:solidFill>
                  <a:prstClr val="black"/>
                </a:solidFill>
                <a:latin typeface="Times New Roman" panose="02020603050405020304" pitchFamily="18" charset="0"/>
                <a:cs typeface="Times New Roman" panose="02020603050405020304" pitchFamily="18" charset="0"/>
              </a:rPr>
              <a:t> </a:t>
            </a:r>
            <a:r>
              <a:rPr lang="tr-TR" sz="2000" b="1" dirty="0">
                <a:solidFill>
                  <a:prstClr val="black"/>
                </a:solidFill>
                <a:latin typeface="Times New Roman" panose="02020603050405020304" pitchFamily="18" charset="0"/>
                <a:cs typeface="Times New Roman" panose="02020603050405020304" pitchFamily="18" charset="0"/>
              </a:rPr>
              <a:t>MEZUN OLMUŞ OLMAK VEYA </a:t>
            </a:r>
            <a:r>
              <a:rPr lang="tr-TR" sz="2000" b="1" dirty="0" smtClean="0">
                <a:solidFill>
                  <a:prstClr val="black"/>
                </a:solidFill>
                <a:latin typeface="Times New Roman" panose="02020603050405020304" pitchFamily="18" charset="0"/>
                <a:cs typeface="Times New Roman" panose="02020603050405020304" pitchFamily="18" charset="0"/>
              </a:rPr>
              <a:t> </a:t>
            </a:r>
            <a:r>
              <a:rPr lang="tr-TR" sz="2000" b="1" dirty="0">
                <a:solidFill>
                  <a:prstClr val="black"/>
                </a:solidFill>
                <a:latin typeface="Times New Roman" panose="02020603050405020304" pitchFamily="18" charset="0"/>
                <a:cs typeface="Times New Roman" panose="02020603050405020304" pitchFamily="18" charset="0"/>
              </a:rPr>
              <a:t>MSÜ YERLEŞTİRME İŞLEMLERİNİN SON TARİHİNE KADAR MEZUN OLACAK OLMAK.</a:t>
            </a:r>
          </a:p>
        </p:txBody>
      </p:sp>
      <p:pic>
        <p:nvPicPr>
          <p:cNvPr id="17" name="Resim 5">
            <a:extLst>
              <a:ext uri="{FF2B5EF4-FFF2-40B4-BE49-F238E27FC236}">
                <a16:creationId xmlns="" xmlns:a16="http://schemas.microsoft.com/office/drawing/2014/main" id="{14838EA9-1A06-C542-9918-2D32F98D7A0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44027" y="0"/>
            <a:ext cx="2599973" cy="2520280"/>
          </a:xfrm>
          <a:prstGeom prst="rect">
            <a:avLst/>
          </a:prstGeom>
        </p:spPr>
      </p:pic>
    </p:spTree>
    <p:extLst>
      <p:ext uri="{BB962C8B-B14F-4D97-AF65-F5344CB8AC3E}">
        <p14:creationId xmlns:p14="http://schemas.microsoft.com/office/powerpoint/2010/main" xmlns="" val="225869724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414997" y="309489"/>
            <a:ext cx="8229600" cy="6302325"/>
          </a:xfrm>
        </p:spPr>
        <p:txBody>
          <a:bodyPr>
            <a:noAutofit/>
          </a:bodyPr>
          <a:lstStyle/>
          <a:p>
            <a:pPr algn="ctr">
              <a:buNone/>
            </a:pPr>
            <a:r>
              <a:rPr lang="tr-TR" sz="1400" b="1" dirty="0" smtClean="0">
                <a:latin typeface="Times New Roman" pitchFamily="18" charset="0"/>
                <a:cs typeface="Times New Roman" pitchFamily="18" charset="0"/>
              </a:rPr>
              <a:t>                    MSÜ için TYT AYT Önemi </a:t>
            </a:r>
            <a:r>
              <a:rPr lang="tr-TR" sz="1400" dirty="0" smtClean="0">
                <a:latin typeface="Times New Roman" pitchFamily="18" charset="0"/>
                <a:cs typeface="Times New Roman" pitchFamily="18" charset="0"/>
              </a:rPr>
              <a:t/>
            </a:r>
            <a:br>
              <a:rPr lang="tr-TR" sz="1400"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
            </a:r>
            <a:br>
              <a:rPr lang="tr-TR" sz="1400" b="1"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MSÜ  2.Seçim aşamalarından sonra MSÜ Sıralamanız hesaplanacaktır.Yani 2.Seçim aşamalarında aldığınız puanlar sizin MSÜ Giriş Puanınızdır. Bu puanlara göre Asil ve yedek olmak üzere sıralamanız yapılacaktır.</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Peki Puanlar Nasıl Hesaplanıyor ;</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Fiziki  Yeterlilik testinin %15 i Sözlü Mülakatın %15 i ve TYT AYT puanınızın %70 i alınıyor. Gördüğünüz üzere burada en önemlisi TYT AYT puanınız.</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Bir Örnekle açıklarsak ;</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Astsubay MYO adayının Fiziki Yeterlilik Testi Puanı : 55 olsun Sözlü mülakat puanı ise 85 , biliyorsunuz Ast.</a:t>
            </a:r>
            <a:r>
              <a:rPr lang="tr-TR" sz="1400" dirty="0" err="1" smtClean="0">
                <a:latin typeface="Times New Roman" pitchFamily="18" charset="0"/>
                <a:cs typeface="Times New Roman" pitchFamily="18" charset="0"/>
              </a:rPr>
              <a:t>myo'lar</a:t>
            </a:r>
            <a:r>
              <a:rPr lang="tr-TR" sz="1400" dirty="0" smtClean="0">
                <a:latin typeface="Times New Roman" pitchFamily="18" charset="0"/>
                <a:cs typeface="Times New Roman" pitchFamily="18" charset="0"/>
              </a:rPr>
              <a:t> için TYT sınavı baz alınıyor TYT puanı da 300 olsun</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a:t>
            </a:r>
            <a:r>
              <a:rPr lang="tr-TR" sz="1400" b="1" i="1" dirty="0" smtClean="0">
                <a:latin typeface="Times New Roman" pitchFamily="18" charset="0"/>
                <a:cs typeface="Times New Roman" pitchFamily="18" charset="0"/>
              </a:rPr>
              <a:t>Harp okulu için AYT Sınavı da baz alınıyor</a:t>
            </a:r>
            <a:r>
              <a:rPr lang="tr-TR" sz="1400" dirty="0" smtClean="0">
                <a:latin typeface="Times New Roman" pitchFamily="18" charset="0"/>
                <a:cs typeface="Times New Roman" pitchFamily="18" charset="0"/>
              </a:rPr>
              <a:t> )</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Bunların yüzdelerini alırsak ;</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Fiziki Yeterlilik Testi Yüzdesi %15  : 8,25</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Sözlü Mülakat Yüzdesi %15 : 12,75</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TYT Puanı Yüzdesi  %70 : 210</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
            </a:r>
            <a:br>
              <a:rPr lang="tr-TR" sz="1400"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Toplamda :</a:t>
            </a:r>
            <a:r>
              <a:rPr lang="tr-TR" sz="1400" dirty="0" smtClean="0">
                <a:latin typeface="Times New Roman" pitchFamily="18" charset="0"/>
                <a:cs typeface="Times New Roman" pitchFamily="18" charset="0"/>
              </a:rPr>
              <a:t> </a:t>
            </a:r>
            <a:r>
              <a:rPr lang="tr-TR" sz="1400" b="1" dirty="0" smtClean="0">
                <a:latin typeface="Times New Roman" pitchFamily="18" charset="0"/>
                <a:cs typeface="Times New Roman" pitchFamily="18" charset="0"/>
              </a:rPr>
              <a:t>235 </a:t>
            </a:r>
            <a:r>
              <a:rPr lang="tr-TR" sz="1400" dirty="0" smtClean="0">
                <a:latin typeface="Times New Roman" pitchFamily="18" charset="0"/>
                <a:cs typeface="Times New Roman" pitchFamily="18" charset="0"/>
              </a:rPr>
              <a:t>puan yapar  Bu puanı yüksek tutmak sizin elinizde ne kadar yüksek tutarsanız  sizin için o kadar iyi olur.</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
            </a:r>
            <a:br>
              <a:rPr lang="tr-TR" sz="1400" dirty="0" smtClean="0">
                <a:latin typeface="Times New Roman" pitchFamily="18" charset="0"/>
                <a:cs typeface="Times New Roman" pitchFamily="18" charset="0"/>
              </a:rPr>
            </a:br>
            <a:r>
              <a:rPr lang="tr-TR" sz="1400" dirty="0" smtClean="0">
                <a:latin typeface="Times New Roman" pitchFamily="18" charset="0"/>
                <a:cs typeface="Times New Roman" pitchFamily="18" charset="0"/>
              </a:rPr>
              <a:t>Ayrıca şunu da söylemekte fayda var mart ayında yapılan MSÜ sınavı hiç bir etkisi yoktur.Bu hesaplamalarda.</a:t>
            </a:r>
            <a:r>
              <a:rPr lang="tr-TR" sz="900" dirty="0" smtClean="0">
                <a:latin typeface="Times New Roman" pitchFamily="18" charset="0"/>
                <a:cs typeface="Times New Roman" pitchFamily="18" charset="0"/>
              </a:rPr>
              <a:t/>
            </a:r>
            <a:br>
              <a:rPr lang="tr-TR" sz="900" dirty="0" smtClean="0">
                <a:latin typeface="Times New Roman" pitchFamily="18" charset="0"/>
                <a:cs typeface="Times New Roman" pitchFamily="18" charset="0"/>
              </a:rPr>
            </a:br>
            <a:endParaRPr lang="tr-TR" sz="900" dirty="0">
              <a:latin typeface="Times New Roman" pitchFamily="18" charset="0"/>
              <a:cs typeface="Times New Roman" pitchFamily="18" charset="0"/>
            </a:endParaRPr>
          </a:p>
        </p:txBody>
      </p:sp>
      <p:sp>
        <p:nvSpPr>
          <p:cNvPr id="2" name="1 Slayt Numarası Yer Tutucusu"/>
          <p:cNvSpPr>
            <a:spLocks noGrp="1"/>
          </p:cNvSpPr>
          <p:nvPr>
            <p:ph type="sldNum" sz="quarter" idx="12"/>
          </p:nvPr>
        </p:nvSpPr>
        <p:spPr/>
        <p:txBody>
          <a:bodyPr/>
          <a:lstStyle/>
          <a:p>
            <a:fld id="{F7088E0E-A46C-4B60-BAD9-5A7B04E633F8}" type="slidenum">
              <a:rPr lang="tr-TR" smtClean="0"/>
              <a:pPr/>
              <a:t>30</a:t>
            </a:fld>
            <a:endParaRPr lang="tr-T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F7088E0E-A46C-4B60-BAD9-5A7B04E633F8}" type="slidenum">
              <a:rPr lang="tr-TR" smtClean="0"/>
              <a:pPr/>
              <a:t>31</a:t>
            </a:fld>
            <a:endParaRPr lang="tr-TR"/>
          </a:p>
        </p:txBody>
      </p:sp>
      <p:pic>
        <p:nvPicPr>
          <p:cNvPr id="1027" name="Picture 3"/>
          <p:cNvPicPr>
            <a:picLocks noChangeAspect="1" noChangeArrowheads="1"/>
          </p:cNvPicPr>
          <p:nvPr/>
        </p:nvPicPr>
        <p:blipFill>
          <a:blip r:embed="rId2"/>
          <a:srcRect/>
          <a:stretch>
            <a:fillRect/>
          </a:stretch>
        </p:blipFill>
        <p:spPr bwMode="auto">
          <a:xfrm>
            <a:off x="173390" y="0"/>
            <a:ext cx="8970610" cy="6857999"/>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F7088E0E-A46C-4B60-BAD9-5A7B04E633F8}" type="slidenum">
              <a:rPr lang="tr-TR" smtClean="0"/>
              <a:pPr/>
              <a:t>4</a:t>
            </a:fld>
            <a:endParaRPr lang="tr-TR"/>
          </a:p>
        </p:txBody>
      </p:sp>
      <p:sp>
        <p:nvSpPr>
          <p:cNvPr id="3" name="2 Dikdörtgen"/>
          <p:cNvSpPr/>
          <p:nvPr/>
        </p:nvSpPr>
        <p:spPr>
          <a:xfrm>
            <a:off x="745588" y="1871002"/>
            <a:ext cx="7680960" cy="1200329"/>
          </a:xfrm>
          <a:prstGeom prst="rect">
            <a:avLst/>
          </a:prstGeom>
        </p:spPr>
        <p:txBody>
          <a:bodyPr wrap="square">
            <a:spAutoFit/>
          </a:bodyPr>
          <a:lstStyle/>
          <a:p>
            <a:pPr algn="ctr"/>
            <a:endParaRPr lang="tr-TR" sz="2400" dirty="0" smtClean="0">
              <a:latin typeface="Times New Roman" pitchFamily="18" charset="0"/>
              <a:cs typeface="Times New Roman" pitchFamily="18" charset="0"/>
            </a:endParaRPr>
          </a:p>
          <a:p>
            <a:pPr algn="ctr"/>
            <a:endParaRPr lang="tr-TR" sz="2400" dirty="0" smtClean="0">
              <a:latin typeface="Times New Roman" pitchFamily="18" charset="0"/>
              <a:cs typeface="Times New Roman" pitchFamily="18" charset="0"/>
            </a:endParaRPr>
          </a:p>
          <a:p>
            <a:pPr algn="ctr"/>
            <a:endParaRPr lang="tr-TR" sz="2400" dirty="0">
              <a:latin typeface="Times New Roman" pitchFamily="18" charset="0"/>
              <a:cs typeface="Times New Roman" pitchFamily="18" charset="0"/>
            </a:endParaRPr>
          </a:p>
        </p:txBody>
      </p:sp>
      <p:sp>
        <p:nvSpPr>
          <p:cNvPr id="4" name="Metin kutusu 1">
            <a:extLst>
              <a:ext uri="{FF2B5EF4-FFF2-40B4-BE49-F238E27FC236}">
                <a16:creationId xmlns="" xmlns:a16="http://schemas.microsoft.com/office/drawing/2014/main" id="{D91EE759-BB5D-074B-B272-DB9342F53CF8}"/>
              </a:ext>
            </a:extLst>
          </p:cNvPr>
          <p:cNvSpPr txBox="1"/>
          <p:nvPr/>
        </p:nvSpPr>
        <p:spPr>
          <a:xfrm>
            <a:off x="1016430" y="301842"/>
            <a:ext cx="6937654" cy="1041311"/>
          </a:xfrm>
          <a:prstGeom prst="rect">
            <a:avLst/>
          </a:prstGeom>
          <a:noFill/>
          <a:effectLst/>
        </p:spPr>
        <p:txBody>
          <a:bodyPr wrap="square" rtlCol="0">
            <a:spAutoFit/>
          </a:bodyPr>
          <a:lstStyle/>
          <a:p>
            <a:pPr algn="ctr">
              <a:lnSpc>
                <a:spcPts val="3660"/>
              </a:lnSpc>
              <a:defRPr/>
            </a:pPr>
            <a:r>
              <a:rPr kumimoji="0" lang="tr-TR" sz="2800" b="1" u="none" strike="noStrike" kern="1200" normalizeH="0" baseline="0" noProof="0" dirty="0" smtClean="0">
                <a:uLnTx/>
                <a:uFillTx/>
                <a:latin typeface="Times New Roman" panose="02020603050405020304" pitchFamily="18" charset="0"/>
                <a:cs typeface="Times New Roman" panose="02020603050405020304" pitchFamily="18" charset="0"/>
              </a:rPr>
              <a:t>MSÜ </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SINAVI</a:t>
            </a:r>
          </a:p>
          <a:p>
            <a:pPr algn="ctr">
              <a:lnSpc>
                <a:spcPts val="3660"/>
              </a:lnSpc>
              <a:defRPr/>
            </a:pPr>
            <a:r>
              <a:rPr lang="tr-TR" sz="2800" b="1" i="0" dirty="0">
                <a:solidFill>
                  <a:srgbClr val="FF0000"/>
                </a:solidFill>
                <a:latin typeface="Times New Roman" panose="02020603050405020304" pitchFamily="18" charset="0"/>
                <a:cs typeface="Times New Roman" panose="02020603050405020304" pitchFamily="18" charset="0"/>
              </a:rPr>
              <a:t>BAŞVURU KRİTERLERİ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TextBox 19">
            <a:extLst>
              <a:ext uri="{FF2B5EF4-FFF2-40B4-BE49-F238E27FC236}">
                <a16:creationId xmlns="" xmlns:a16="http://schemas.microsoft.com/office/drawing/2014/main" id="{613FD2CD-37D0-484F-812E-DF6F53416646}"/>
              </a:ext>
            </a:extLst>
          </p:cNvPr>
          <p:cNvSpPr txBox="1"/>
          <p:nvPr/>
        </p:nvSpPr>
        <p:spPr>
          <a:xfrm>
            <a:off x="197816" y="3046438"/>
            <a:ext cx="617730" cy="1174664"/>
          </a:xfrm>
          <a:prstGeom prst="rect">
            <a:avLst/>
          </a:prstGeom>
          <a:noFill/>
          <a:ln w="12700">
            <a:solidFill>
              <a:schemeClr val="bg1"/>
            </a:solidFill>
          </a:ln>
        </p:spPr>
        <p:txBody>
          <a:bodyPr wrap="square" rtlCol="0" anchor="ctr">
            <a:noAutofit/>
          </a:bodyPr>
          <a:lstStyle/>
          <a:p>
            <a:pPr algn="ctr"/>
            <a:r>
              <a:rPr lang="tr-TR" sz="3000" b="1" dirty="0" smtClean="0">
                <a:solidFill>
                  <a:srgbClr val="FF0000"/>
                </a:solidFill>
                <a:latin typeface="Times New Roman" panose="02020603050405020304" pitchFamily="18" charset="0"/>
                <a:cs typeface="Times New Roman" panose="02020603050405020304" pitchFamily="18" charset="0"/>
              </a:rPr>
              <a:t>4</a:t>
            </a:r>
            <a:endParaRPr lang="x-none" sz="3000" b="1" dirty="0">
              <a:solidFill>
                <a:srgbClr val="FF0000"/>
              </a:solidFill>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 xmlns:a16="http://schemas.microsoft.com/office/drawing/2014/main" id="{14838EA9-1A06-C542-9918-2D32F98D7A0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9943" y="0"/>
            <a:ext cx="2599973" cy="2520280"/>
          </a:xfrm>
          <a:prstGeom prst="rect">
            <a:avLst/>
          </a:prstGeom>
        </p:spPr>
      </p:pic>
      <p:pic>
        <p:nvPicPr>
          <p:cNvPr id="7" name="Resim 5">
            <a:extLst>
              <a:ext uri="{FF2B5EF4-FFF2-40B4-BE49-F238E27FC236}">
                <a16:creationId xmlns="" xmlns:a16="http://schemas.microsoft.com/office/drawing/2014/main" id="{14838EA9-1A06-C542-9918-2D32F98D7A0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44027" y="0"/>
            <a:ext cx="2599973" cy="2520280"/>
          </a:xfrm>
          <a:prstGeom prst="rect">
            <a:avLst/>
          </a:prstGeom>
        </p:spPr>
      </p:pic>
      <p:sp>
        <p:nvSpPr>
          <p:cNvPr id="8" name="TextBox 13">
            <a:extLst>
              <a:ext uri="{FF2B5EF4-FFF2-40B4-BE49-F238E27FC236}">
                <a16:creationId xmlns="" xmlns:a16="http://schemas.microsoft.com/office/drawing/2014/main" id="{B8F4709E-7943-A742-8D26-852C90A3EDBC}"/>
              </a:ext>
            </a:extLst>
          </p:cNvPr>
          <p:cNvSpPr txBox="1"/>
          <p:nvPr/>
        </p:nvSpPr>
        <p:spPr>
          <a:xfrm>
            <a:off x="1223510" y="2429842"/>
            <a:ext cx="7377216" cy="3046988"/>
          </a:xfrm>
          <a:prstGeom prst="rect">
            <a:avLst/>
          </a:prstGeom>
          <a:solidFill>
            <a:schemeClr val="bg1">
              <a:lumMod val="85000"/>
            </a:schemeClr>
          </a:solidFill>
          <a:ln w="12700">
            <a:solidFill>
              <a:schemeClr val="bg1"/>
            </a:solidFill>
          </a:ln>
        </p:spPr>
        <p:txBody>
          <a:bodyPr wrap="square" rtlCol="0">
            <a:spAutoFit/>
          </a:bodyPr>
          <a:lstStyle/>
          <a:p>
            <a:pPr algn="ctr"/>
            <a:endParaRPr lang="tr-TR" sz="2400" dirty="0" smtClean="0">
              <a:latin typeface="Times New Roman" pitchFamily="18" charset="0"/>
              <a:cs typeface="Times New Roman" pitchFamily="18" charset="0"/>
            </a:endParaRPr>
          </a:p>
          <a:p>
            <a:pPr algn="ctr"/>
            <a:r>
              <a:rPr lang="tr-TR" sz="2400" b="1" dirty="0" smtClean="0">
                <a:latin typeface="Times New Roman" pitchFamily="18" charset="0"/>
                <a:cs typeface="Times New Roman" pitchFamily="18" charset="0"/>
              </a:rPr>
              <a:t>Lise ve dengi okullarda öğrenciliği devam edenler için 2024 yılında Harp Okulları ve</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Astsubay Meslek Yüksekokullarının kesin kayıt işlemlerinin son tarihine kadar mezun olmak veya dönemine</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bakılmaksızın 2022 ve 2023 yılında mezun olmak </a:t>
            </a:r>
            <a:r>
              <a:rPr lang="tr-TR" sz="2400" b="1" dirty="0" smtClean="0">
                <a:solidFill>
                  <a:srgbClr val="FF0000"/>
                </a:solidFill>
                <a:latin typeface="Times New Roman" pitchFamily="18" charset="0"/>
                <a:cs typeface="Times New Roman" pitchFamily="18" charset="0"/>
              </a:rPr>
              <a:t>(Daha önceki yıllarda mezun olanlar başvuramazlar.)</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 xmlns:a16="http://schemas.microsoft.com/office/drawing/2014/main" id="{DC834844-5D16-9A4C-9250-22B25FE471D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9095" y="0"/>
            <a:ext cx="2599973" cy="2520280"/>
          </a:xfrm>
          <a:prstGeom prst="rect">
            <a:avLst/>
          </a:prstGeom>
        </p:spPr>
      </p:pic>
      <p:sp>
        <p:nvSpPr>
          <p:cNvPr id="3" name="Alt Başlık 2"/>
          <p:cNvSpPr>
            <a:spLocks noGrp="1"/>
          </p:cNvSpPr>
          <p:nvPr>
            <p:ph type="subTitle" idx="1"/>
          </p:nvPr>
        </p:nvSpPr>
        <p:spPr>
          <a:xfrm>
            <a:off x="1426764" y="2393203"/>
            <a:ext cx="6831645" cy="2930107"/>
          </a:xfrm>
        </p:spPr>
        <p:txBody>
          <a:bodyPr>
            <a:noAutofit/>
          </a:bodyPr>
          <a:lstStyle/>
          <a:p>
            <a:pPr algn="l"/>
            <a:r>
              <a:rPr lang="tr-TR" dirty="0" smtClean="0">
                <a:solidFill>
                  <a:schemeClr val="tx1"/>
                </a:solidFill>
                <a:latin typeface="Times New Roman" panose="02020603050405020304" pitchFamily="18" charset="0"/>
                <a:cs typeface="Times New Roman" panose="02020603050405020304" pitchFamily="18" charset="0"/>
              </a:rPr>
              <a:t>MSÜ </a:t>
            </a:r>
            <a:r>
              <a:rPr lang="tr-TR" dirty="0">
                <a:solidFill>
                  <a:schemeClr val="tx1"/>
                </a:solidFill>
                <a:latin typeface="Times New Roman" panose="02020603050405020304" pitchFamily="18" charset="0"/>
                <a:cs typeface="Times New Roman" panose="02020603050405020304" pitchFamily="18" charset="0"/>
              </a:rPr>
              <a:t>sınavına başvuru için adayların mezun oldukları</a:t>
            </a:r>
            <a:br>
              <a:rPr lang="tr-TR" dirty="0">
                <a:solidFill>
                  <a:schemeClr val="tx1"/>
                </a:solidFill>
                <a:latin typeface="Times New Roman" panose="02020603050405020304" pitchFamily="18" charset="0"/>
                <a:cs typeface="Times New Roman" panose="02020603050405020304" pitchFamily="18" charset="0"/>
              </a:rPr>
            </a:br>
            <a:r>
              <a:rPr lang="tr-TR" b="1" u="sng" dirty="0">
                <a:solidFill>
                  <a:schemeClr val="tx1"/>
                </a:solidFill>
                <a:latin typeface="Times New Roman" panose="02020603050405020304" pitchFamily="18" charset="0"/>
                <a:cs typeface="Times New Roman" panose="02020603050405020304" pitchFamily="18" charset="0"/>
              </a:rPr>
              <a:t>lise türü engel teşkil etmeyecektir</a:t>
            </a:r>
            <a:r>
              <a:rPr lang="tr-TR" b="1" dirty="0">
                <a:solidFill>
                  <a:schemeClr val="tx1"/>
                </a:solidFill>
                <a:latin typeface="Times New Roman" panose="02020603050405020304" pitchFamily="18" charset="0"/>
                <a:cs typeface="Times New Roman" panose="02020603050405020304" pitchFamily="18" charset="0"/>
              </a:rPr>
              <a:t>.</a:t>
            </a:r>
          </a:p>
          <a:p>
            <a:pPr algn="l"/>
            <a:r>
              <a:rPr lang="tr-TR" dirty="0">
                <a:solidFill>
                  <a:schemeClr val="tx1"/>
                </a:solidFill>
                <a:latin typeface="Times New Roman" panose="02020603050405020304" pitchFamily="18" charset="0"/>
                <a:cs typeface="Times New Roman" panose="02020603050405020304" pitchFamily="18" charset="0"/>
              </a:rPr>
              <a:t/>
            </a:r>
            <a:br>
              <a:rPr lang="tr-TR" dirty="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Herhangi bir liseden </a:t>
            </a:r>
            <a:r>
              <a:rPr lang="tr-TR" b="1" dirty="0">
                <a:solidFill>
                  <a:srgbClr val="FF0000"/>
                </a:solidFill>
                <a:latin typeface="Times New Roman" panose="02020603050405020304" pitchFamily="18" charset="0"/>
                <a:cs typeface="Times New Roman" panose="02020603050405020304" pitchFamily="18" charset="0"/>
              </a:rPr>
              <a:t>(Açık Lise dahil)</a:t>
            </a:r>
            <a:br>
              <a:rPr lang="tr-TR" b="1" dirty="0">
                <a:solidFill>
                  <a:srgbClr val="FF0000"/>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mezun olan/olacak adaylar </a:t>
            </a:r>
            <a:r>
              <a:rPr lang="tr-TR" dirty="0" smtClean="0">
                <a:solidFill>
                  <a:schemeClr val="tx1"/>
                </a:solidFill>
                <a:latin typeface="Times New Roman" panose="02020603050405020304" pitchFamily="18" charset="0"/>
                <a:cs typeface="Times New Roman" panose="02020603050405020304" pitchFamily="18" charset="0"/>
              </a:rPr>
              <a:t>MSÜ </a:t>
            </a:r>
            <a:r>
              <a:rPr lang="tr-TR" dirty="0">
                <a:solidFill>
                  <a:schemeClr val="tx1"/>
                </a:solidFill>
                <a:latin typeface="Times New Roman" panose="02020603050405020304" pitchFamily="18" charset="0"/>
                <a:cs typeface="Times New Roman" panose="02020603050405020304" pitchFamily="18" charset="0"/>
              </a:rPr>
              <a:t>sınavına </a:t>
            </a:r>
            <a:r>
              <a:rPr lang="tr-TR" b="1" u="sng" dirty="0">
                <a:solidFill>
                  <a:schemeClr val="tx1"/>
                </a:solidFill>
                <a:latin typeface="Times New Roman" panose="02020603050405020304" pitchFamily="18" charset="0"/>
                <a:cs typeface="Times New Roman" panose="02020603050405020304" pitchFamily="18" charset="0"/>
              </a:rPr>
              <a:t>girebilirler</a:t>
            </a:r>
            <a:r>
              <a:rPr lang="tr-TR" b="1" dirty="0">
                <a:solidFill>
                  <a:schemeClr val="tx1"/>
                </a:solidFill>
                <a:latin typeface="Times New Roman" panose="02020603050405020304" pitchFamily="18" charset="0"/>
                <a:cs typeface="Times New Roman" panose="02020603050405020304" pitchFamily="18" charset="0"/>
              </a:rPr>
              <a:t>.</a:t>
            </a:r>
          </a:p>
        </p:txBody>
      </p:sp>
      <p:sp>
        <p:nvSpPr>
          <p:cNvPr id="9" name="Metin kutusu 1">
            <a:extLst>
              <a:ext uri="{FF2B5EF4-FFF2-40B4-BE49-F238E27FC236}">
                <a16:creationId xmlns="" xmlns:a16="http://schemas.microsoft.com/office/drawing/2014/main" id="{FE71B314-6DAB-C543-B590-8BB5872FB6B7}"/>
              </a:ext>
            </a:extLst>
          </p:cNvPr>
          <p:cNvSpPr txBox="1"/>
          <p:nvPr/>
        </p:nvSpPr>
        <p:spPr>
          <a:xfrm>
            <a:off x="1691680" y="667602"/>
            <a:ext cx="6937654" cy="1041311"/>
          </a:xfrm>
          <a:prstGeom prst="rect">
            <a:avLst/>
          </a:prstGeom>
          <a:noFill/>
          <a:effectLst/>
        </p:spPr>
        <p:txBody>
          <a:bodyPr wrap="square" rtlCol="0">
            <a:spAutoFit/>
          </a:bodyPr>
          <a:lstStyle/>
          <a:p>
            <a:pPr algn="ctr">
              <a:lnSpc>
                <a:spcPts val="3660"/>
              </a:lnSpc>
              <a:defRPr/>
            </a:pPr>
            <a:r>
              <a:rPr kumimoji="0" lang="tr-TR" sz="2800" b="1" u="none" strike="noStrike" kern="1200" cap="none" spc="0" normalizeH="0" baseline="0" noProof="0" dirty="0" smtClean="0">
                <a:effectLst/>
                <a:uLnTx/>
                <a:uFillTx/>
                <a:latin typeface="Times New Roman" panose="02020603050405020304" pitchFamily="18" charset="0"/>
                <a:cs typeface="Times New Roman" panose="02020603050405020304" pitchFamily="18" charset="0"/>
              </a:rPr>
              <a:t>MSÜ </a:t>
            </a:r>
            <a:r>
              <a:rPr kumimoji="0" lang="tr-TR" sz="2800" b="1" u="none" strike="noStrike" kern="1200" cap="none" spc="0" normalizeH="0" baseline="0" noProof="0" dirty="0">
                <a:solidFill>
                  <a:srgbClr val="FF0000"/>
                </a:solidFill>
                <a:effectLst/>
                <a:uLnTx/>
                <a:uFillTx/>
                <a:latin typeface="Times New Roman" panose="02020603050405020304" pitchFamily="18" charset="0"/>
                <a:cs typeface="Times New Roman" panose="02020603050405020304" pitchFamily="18" charset="0"/>
              </a:rPr>
              <a:t>SINAVI</a:t>
            </a:r>
          </a:p>
          <a:p>
            <a:pPr algn="ctr">
              <a:lnSpc>
                <a:spcPts val="3660"/>
              </a:lnSpc>
              <a:defRPr/>
            </a:pPr>
            <a:r>
              <a:rPr lang="tr-TR" sz="2800" b="1" i="0" dirty="0">
                <a:solidFill>
                  <a:srgbClr val="FF0000"/>
                </a:solidFill>
                <a:latin typeface="Times New Roman" panose="02020603050405020304" pitchFamily="18" charset="0"/>
                <a:cs typeface="Times New Roman" panose="02020603050405020304" pitchFamily="18" charset="0"/>
              </a:rPr>
              <a:t>BAŞVURU KRİTERLERİ</a:t>
            </a:r>
            <a:endParaRPr kumimoji="0" lang="tr-TR" sz="2800" b="0" i="0" u="none" strike="noStrike" kern="1200" cap="none" spc="0" normalizeH="0" baseline="0" noProof="0" dirty="0">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pPr/>
              <a:t>5</a:t>
            </a:fld>
            <a:endParaRPr lang="tr-TR"/>
          </a:p>
        </p:txBody>
      </p:sp>
      <p:pic>
        <p:nvPicPr>
          <p:cNvPr id="6" name="Resim 5">
            <a:extLst>
              <a:ext uri="{FF2B5EF4-FFF2-40B4-BE49-F238E27FC236}">
                <a16:creationId xmlns="" xmlns:a16="http://schemas.microsoft.com/office/drawing/2014/main" id="{DC834844-5D16-9A4C-9250-22B25FE471D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44027" y="0"/>
            <a:ext cx="2599973" cy="2520280"/>
          </a:xfrm>
          <a:prstGeom prst="rect">
            <a:avLst/>
          </a:prstGeom>
        </p:spPr>
      </p:pic>
    </p:spTree>
    <p:extLst>
      <p:ext uri="{BB962C8B-B14F-4D97-AF65-F5344CB8AC3E}">
        <p14:creationId xmlns:p14="http://schemas.microsoft.com/office/powerpoint/2010/main" xmlns="" val="251702899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 xmlns:a16="http://schemas.microsoft.com/office/drawing/2014/main" id="{4D167212-D6FA-E94B-AE0F-FC211A60ACF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 xmlns:a16="http://schemas.microsoft.com/office/drawing/2014/main" id="{4542B7E8-A682-374B-9934-582FFC5AB816}"/>
              </a:ext>
            </a:extLst>
          </p:cNvPr>
          <p:cNvSpPr txBox="1"/>
          <p:nvPr/>
        </p:nvSpPr>
        <p:spPr>
          <a:xfrm>
            <a:off x="1691680" y="667602"/>
            <a:ext cx="6937654" cy="1041311"/>
          </a:xfrm>
          <a:prstGeom prst="rect">
            <a:avLst/>
          </a:prstGeom>
          <a:noFill/>
          <a:effectLst/>
        </p:spPr>
        <p:txBody>
          <a:bodyPr wrap="square" rtlCol="0">
            <a:spAutoFit/>
          </a:bodyPr>
          <a:lstStyle/>
          <a:p>
            <a:pPr algn="ctr">
              <a:lnSpc>
                <a:spcPts val="3660"/>
              </a:lnSpc>
              <a:defRPr/>
            </a:pPr>
            <a:r>
              <a:rPr kumimoji="0" lang="tr-TR" sz="2800" b="1" u="none" strike="noStrike" kern="1200" cap="none" spc="0" normalizeH="0" baseline="0" noProof="0" dirty="0" smtClean="0">
                <a:effectLst/>
                <a:uLnTx/>
                <a:uFillTx/>
                <a:latin typeface="Times New Roman" panose="02020603050405020304" pitchFamily="18" charset="0"/>
                <a:cs typeface="Times New Roman" panose="02020603050405020304" pitchFamily="18" charset="0"/>
              </a:rPr>
              <a:t>MSÜ</a:t>
            </a:r>
            <a:r>
              <a:rPr kumimoji="0" lang="tr-TR" sz="2800" b="1"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SINAVI</a:t>
            </a:r>
          </a:p>
          <a:p>
            <a:pPr algn="ctr">
              <a:lnSpc>
                <a:spcPts val="3660"/>
              </a:lnSpc>
              <a:defRPr/>
            </a:pPr>
            <a:r>
              <a:rPr lang="tr-TR" sz="2800" b="1" i="0" dirty="0">
                <a:solidFill>
                  <a:srgbClr val="FF0000"/>
                </a:solidFill>
                <a:latin typeface="Times New Roman" panose="02020603050405020304" pitchFamily="18" charset="0"/>
                <a:cs typeface="Times New Roman" panose="02020603050405020304" pitchFamily="18" charset="0"/>
              </a:rPr>
              <a:t>BAŞVURU KRİTERLERİ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2028672" y="2204864"/>
            <a:ext cx="7272808" cy="3577952"/>
          </a:xfrm>
          <a:effectLst/>
        </p:spPr>
        <p:txBody>
          <a:bodyPr>
            <a:normAutofit fontScale="62500" lnSpcReduction="20000"/>
          </a:bodyPr>
          <a:lstStyle/>
          <a:p>
            <a:pPr algn="l"/>
            <a:r>
              <a:rPr lang="tr-TR" dirty="0"/>
              <a:t>	</a:t>
            </a:r>
          </a:p>
          <a:p>
            <a:pPr algn="l">
              <a:lnSpc>
                <a:spcPts val="4040"/>
              </a:lnSpc>
            </a:pPr>
            <a:r>
              <a:rPr lang="tr-TR" sz="5000" b="1" dirty="0">
                <a:solidFill>
                  <a:schemeClr val="tx1"/>
                </a:solidFill>
                <a:latin typeface="Times New Roman" panose="02020603050405020304" pitchFamily="18" charset="0"/>
                <a:cs typeface="Times New Roman" panose="02020603050405020304" pitchFamily="18" charset="0"/>
              </a:rPr>
              <a:t>Harp okullarına</a:t>
            </a:r>
            <a:br>
              <a:rPr lang="tr-TR" sz="5000" b="1" dirty="0">
                <a:solidFill>
                  <a:schemeClr val="tx1"/>
                </a:solidFill>
                <a:latin typeface="Times New Roman" panose="02020603050405020304" pitchFamily="18" charset="0"/>
                <a:cs typeface="Times New Roman" panose="02020603050405020304" pitchFamily="18" charset="0"/>
              </a:rPr>
            </a:br>
            <a:r>
              <a:rPr lang="tr-TR" sz="5000" b="1" dirty="0">
                <a:solidFill>
                  <a:srgbClr val="FF0000"/>
                </a:solidFill>
                <a:latin typeface="Times New Roman" panose="02020603050405020304" pitchFamily="18" charset="0"/>
                <a:cs typeface="Times New Roman" panose="02020603050405020304" pitchFamily="18" charset="0"/>
              </a:rPr>
              <a:t>Kadın</a:t>
            </a:r>
            <a:r>
              <a:rPr lang="tr-TR" sz="5000" b="1" dirty="0">
                <a:solidFill>
                  <a:srgbClr val="C00000"/>
                </a:solidFill>
                <a:latin typeface="Times New Roman" panose="02020603050405020304" pitchFamily="18" charset="0"/>
                <a:cs typeface="Times New Roman" panose="02020603050405020304" pitchFamily="18" charset="0"/>
              </a:rPr>
              <a:t> </a:t>
            </a:r>
            <a:r>
              <a:rPr lang="tr-TR" sz="5000" b="1" dirty="0">
                <a:solidFill>
                  <a:schemeClr val="tx1"/>
                </a:solidFill>
                <a:latin typeface="Times New Roman" panose="02020603050405020304" pitchFamily="18" charset="0"/>
                <a:cs typeface="Times New Roman" panose="02020603050405020304" pitchFamily="18" charset="0"/>
              </a:rPr>
              <a:t>ve</a:t>
            </a:r>
            <a:r>
              <a:rPr lang="tr-TR" sz="5000" b="1" dirty="0">
                <a:solidFill>
                  <a:srgbClr val="C00000"/>
                </a:solidFill>
                <a:latin typeface="Times New Roman" panose="02020603050405020304" pitchFamily="18" charset="0"/>
                <a:cs typeface="Times New Roman" panose="02020603050405020304" pitchFamily="18" charset="0"/>
              </a:rPr>
              <a:t> </a:t>
            </a:r>
            <a:r>
              <a:rPr lang="tr-TR" sz="5000" b="1" dirty="0">
                <a:solidFill>
                  <a:srgbClr val="1420A0"/>
                </a:solidFill>
                <a:latin typeface="Times New Roman" panose="02020603050405020304" pitchFamily="18" charset="0"/>
                <a:cs typeface="Times New Roman" panose="02020603050405020304" pitchFamily="18" charset="0"/>
              </a:rPr>
              <a:t>Erkek,</a:t>
            </a:r>
            <a:r>
              <a:rPr lang="tr-TR" sz="5000" b="1" dirty="0">
                <a:solidFill>
                  <a:schemeClr val="tx1"/>
                </a:solidFill>
                <a:latin typeface="Times New Roman" panose="02020603050405020304" pitchFamily="18" charset="0"/>
                <a:cs typeface="Times New Roman" panose="02020603050405020304" pitchFamily="18" charset="0"/>
              </a:rPr>
              <a:t/>
            </a:r>
            <a:br>
              <a:rPr lang="tr-TR" sz="5000" b="1" dirty="0">
                <a:solidFill>
                  <a:schemeClr val="tx1"/>
                </a:solidFill>
                <a:latin typeface="Times New Roman" panose="02020603050405020304" pitchFamily="18" charset="0"/>
                <a:cs typeface="Times New Roman" panose="02020603050405020304" pitchFamily="18" charset="0"/>
              </a:rPr>
            </a:br>
            <a:endParaRPr lang="tr-TR" sz="5000" b="1" dirty="0">
              <a:solidFill>
                <a:schemeClr val="tx1"/>
              </a:solidFill>
              <a:latin typeface="Times New Roman" panose="02020603050405020304" pitchFamily="18" charset="0"/>
              <a:cs typeface="Times New Roman" panose="02020603050405020304" pitchFamily="18" charset="0"/>
            </a:endParaRPr>
          </a:p>
          <a:p>
            <a:pPr algn="l">
              <a:lnSpc>
                <a:spcPts val="4040"/>
              </a:lnSpc>
            </a:pPr>
            <a:r>
              <a:rPr lang="tr-TR" sz="5000" b="1" dirty="0">
                <a:solidFill>
                  <a:schemeClr val="tx1"/>
                </a:solidFill>
                <a:latin typeface="Times New Roman" panose="02020603050405020304" pitchFamily="18" charset="0"/>
                <a:cs typeface="Times New Roman" panose="02020603050405020304" pitchFamily="18" charset="0"/>
              </a:rPr>
              <a:t>Meslek Yüksekokullarına</a:t>
            </a:r>
            <a:br>
              <a:rPr lang="tr-TR" sz="5000" b="1" dirty="0">
                <a:solidFill>
                  <a:schemeClr val="tx1"/>
                </a:solidFill>
                <a:latin typeface="Times New Roman" panose="02020603050405020304" pitchFamily="18" charset="0"/>
                <a:cs typeface="Times New Roman" panose="02020603050405020304" pitchFamily="18" charset="0"/>
              </a:rPr>
            </a:br>
            <a:r>
              <a:rPr lang="tr-TR" sz="5000" b="1" dirty="0">
                <a:solidFill>
                  <a:schemeClr val="tx1"/>
                </a:solidFill>
                <a:latin typeface="Times New Roman" panose="02020603050405020304" pitchFamily="18" charset="0"/>
                <a:cs typeface="Times New Roman" panose="02020603050405020304" pitchFamily="18" charset="0"/>
              </a:rPr>
              <a:t>yalnızca </a:t>
            </a:r>
            <a:r>
              <a:rPr lang="tr-TR" sz="5000" b="1" dirty="0">
                <a:solidFill>
                  <a:srgbClr val="1420A0"/>
                </a:solidFill>
                <a:latin typeface="Times New Roman" panose="02020603050405020304" pitchFamily="18" charset="0"/>
                <a:cs typeface="Times New Roman" panose="02020603050405020304" pitchFamily="18" charset="0"/>
              </a:rPr>
              <a:t>Erkek</a:t>
            </a:r>
            <a:r>
              <a:rPr lang="tr-TR" sz="5000" b="1" dirty="0">
                <a:solidFill>
                  <a:schemeClr val="tx1"/>
                </a:solidFill>
                <a:latin typeface="Times New Roman" panose="02020603050405020304" pitchFamily="18" charset="0"/>
                <a:cs typeface="Times New Roman" panose="02020603050405020304" pitchFamily="18" charset="0"/>
              </a:rPr>
              <a:t> adaylar</a:t>
            </a:r>
            <a:br>
              <a:rPr lang="tr-TR" sz="5000" b="1" dirty="0">
                <a:solidFill>
                  <a:schemeClr val="tx1"/>
                </a:solidFill>
                <a:latin typeface="Times New Roman" panose="02020603050405020304" pitchFamily="18" charset="0"/>
                <a:cs typeface="Times New Roman" panose="02020603050405020304" pitchFamily="18" charset="0"/>
              </a:rPr>
            </a:br>
            <a:r>
              <a:rPr lang="tr-TR" sz="5000" b="1" dirty="0">
                <a:solidFill>
                  <a:schemeClr val="tx1"/>
                </a:solidFill>
                <a:latin typeface="Times New Roman" panose="02020603050405020304" pitchFamily="18" charset="0"/>
                <a:cs typeface="Times New Roman" panose="02020603050405020304" pitchFamily="18" charset="0"/>
              </a:rPr>
              <a:t>alınacaktır.</a:t>
            </a:r>
          </a:p>
        </p:txBody>
      </p:sp>
      <p:sp>
        <p:nvSpPr>
          <p:cNvPr id="2" name="Slayt Numarası Yer Tutucusu 1"/>
          <p:cNvSpPr>
            <a:spLocks noGrp="1"/>
          </p:cNvSpPr>
          <p:nvPr>
            <p:ph type="sldNum" sz="quarter" idx="12"/>
          </p:nvPr>
        </p:nvSpPr>
        <p:spPr/>
        <p:txBody>
          <a:bodyPr/>
          <a:lstStyle/>
          <a:p>
            <a:fld id="{F7088E0E-A46C-4B60-BAD9-5A7B04E633F8}" type="slidenum">
              <a:rPr lang="tr-TR" smtClean="0"/>
              <a:pPr/>
              <a:t>6</a:t>
            </a:fld>
            <a:endParaRPr lang="tr-TR"/>
          </a:p>
        </p:txBody>
      </p:sp>
      <p:pic>
        <p:nvPicPr>
          <p:cNvPr id="7" name="Resim 5">
            <a:extLst>
              <a:ext uri="{FF2B5EF4-FFF2-40B4-BE49-F238E27FC236}">
                <a16:creationId xmlns="" xmlns:a16="http://schemas.microsoft.com/office/drawing/2014/main" id="{4D167212-D6FA-E94B-AE0F-FC211A60ACF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44027" y="0"/>
            <a:ext cx="2599973" cy="2520280"/>
          </a:xfrm>
          <a:prstGeom prst="rect">
            <a:avLst/>
          </a:prstGeom>
        </p:spPr>
      </p:pic>
    </p:spTree>
    <p:extLst>
      <p:ext uri="{BB962C8B-B14F-4D97-AF65-F5344CB8AC3E}">
        <p14:creationId xmlns:p14="http://schemas.microsoft.com/office/powerpoint/2010/main" xmlns="" val="63647895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F7088E0E-A46C-4B60-BAD9-5A7B04E633F8}" type="slidenum">
              <a:rPr lang="tr-TR" smtClean="0"/>
              <a:pPr/>
              <a:t>7</a:t>
            </a:fld>
            <a:endParaRPr lang="tr-TR"/>
          </a:p>
        </p:txBody>
      </p:sp>
      <p:pic>
        <p:nvPicPr>
          <p:cNvPr id="1026" name="Picture 2"/>
          <p:cNvPicPr>
            <a:picLocks noChangeAspect="1" noChangeArrowheads="1"/>
          </p:cNvPicPr>
          <p:nvPr/>
        </p:nvPicPr>
        <p:blipFill>
          <a:blip r:embed="rId2"/>
          <a:srcRect/>
          <a:stretch>
            <a:fillRect/>
          </a:stretch>
        </p:blipFill>
        <p:spPr bwMode="auto">
          <a:xfrm>
            <a:off x="309489" y="168812"/>
            <a:ext cx="8595360" cy="6330462"/>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BAŞVURU SÜRECİ</a:t>
            </a:r>
            <a:endParaRPr lang="tr-TR" dirty="0"/>
          </a:p>
        </p:txBody>
      </p:sp>
      <p:sp>
        <p:nvSpPr>
          <p:cNvPr id="3" name="2 İçerik Yer Tutucusu"/>
          <p:cNvSpPr>
            <a:spLocks noGrp="1"/>
          </p:cNvSpPr>
          <p:nvPr>
            <p:ph idx="1"/>
          </p:nvPr>
        </p:nvSpPr>
        <p:spPr/>
        <p:txBody>
          <a:bodyPr/>
          <a:lstStyle/>
          <a:p>
            <a:r>
              <a:rPr lang="tr-TR" dirty="0" smtClean="0"/>
              <a:t>Başvurusunu Başvuru Merkezinde yapanlar hizmet ücreti verecektir.</a:t>
            </a:r>
          </a:p>
          <a:p>
            <a:r>
              <a:rPr lang="tr-TR" dirty="0" smtClean="0">
                <a:solidFill>
                  <a:srgbClr val="FF0000"/>
                </a:solidFill>
              </a:rPr>
              <a:t>Başvuru işlemi ÖSYM ye bildirilmiştir </a:t>
            </a:r>
            <a:r>
              <a:rPr lang="tr-TR" dirty="0" smtClean="0"/>
              <a:t>açıklaması yazıyorsa başvuru tamamlanmıştır.</a:t>
            </a:r>
            <a:endParaRPr lang="tr-TR" dirty="0"/>
          </a:p>
        </p:txBody>
      </p:sp>
      <p:sp>
        <p:nvSpPr>
          <p:cNvPr id="4" name="3 Slayt Numarası Yer Tutucusu"/>
          <p:cNvSpPr>
            <a:spLocks noGrp="1"/>
          </p:cNvSpPr>
          <p:nvPr>
            <p:ph type="sldNum" sz="quarter" idx="12"/>
          </p:nvPr>
        </p:nvSpPr>
        <p:spPr/>
        <p:txBody>
          <a:bodyPr/>
          <a:lstStyle/>
          <a:p>
            <a:fld id="{F7088E0E-A46C-4B60-BAD9-5A7B04E633F8}" type="slidenum">
              <a:rPr lang="tr-TR" smtClean="0"/>
              <a:pPr/>
              <a:t>8</a:t>
            </a:fld>
            <a:endParaRPr lang="tr-TR"/>
          </a:p>
        </p:txBody>
      </p:sp>
      <p:pic>
        <p:nvPicPr>
          <p:cNvPr id="5" name="Resim 5">
            <a:extLst>
              <a:ext uri="{FF2B5EF4-FFF2-40B4-BE49-F238E27FC236}">
                <a16:creationId xmlns="" xmlns:a16="http://schemas.microsoft.com/office/drawing/2014/main" id="{4C3402AB-C53A-F54B-AFDE-A156FF736F3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9655" y="-393896"/>
            <a:ext cx="2599973" cy="2520280"/>
          </a:xfrm>
          <a:prstGeom prst="rect">
            <a:avLst/>
          </a:prstGeom>
        </p:spPr>
      </p:pic>
      <p:pic>
        <p:nvPicPr>
          <p:cNvPr id="6" name="Resim 5">
            <a:extLst>
              <a:ext uri="{FF2B5EF4-FFF2-40B4-BE49-F238E27FC236}">
                <a16:creationId xmlns="" xmlns:a16="http://schemas.microsoft.com/office/drawing/2014/main" id="{4C3402AB-C53A-F54B-AFDE-A156FF736F3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12839" y="-408430"/>
            <a:ext cx="2599973" cy="2520280"/>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5">
            <a:extLst>
              <a:ext uri="{FF2B5EF4-FFF2-40B4-BE49-F238E27FC236}">
                <a16:creationId xmlns="" xmlns:a16="http://schemas.microsoft.com/office/drawing/2014/main" id="{4C3402AB-C53A-F54B-AFDE-A156FF736F3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2599973" cy="2520280"/>
          </a:xfrm>
          <a:prstGeom prst="rect">
            <a:avLst/>
          </a:prstGeom>
        </p:spPr>
      </p:pic>
      <p:sp>
        <p:nvSpPr>
          <p:cNvPr id="12" name="Metin kutusu 1">
            <a:extLst>
              <a:ext uri="{FF2B5EF4-FFF2-40B4-BE49-F238E27FC236}">
                <a16:creationId xmlns="" xmlns:a16="http://schemas.microsoft.com/office/drawing/2014/main" id="{2C65A0C6-A0F8-FB47-A991-289354E7DE7C}"/>
              </a:ext>
            </a:extLst>
          </p:cNvPr>
          <p:cNvSpPr txBox="1"/>
          <p:nvPr/>
        </p:nvSpPr>
        <p:spPr>
          <a:xfrm>
            <a:off x="1607096" y="434502"/>
            <a:ext cx="6937654" cy="1515800"/>
          </a:xfrm>
          <a:prstGeom prst="rect">
            <a:avLst/>
          </a:prstGeom>
          <a:noFill/>
          <a:effectLst/>
        </p:spPr>
        <p:txBody>
          <a:bodyPr wrap="square" rtlCol="0">
            <a:spAutoFit/>
          </a:bodyPr>
          <a:lstStyle/>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1’İNCİ SEÇİM AŞAMASI</a:t>
            </a:r>
            <a:b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tr-TR" sz="2800" b="1"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MSÜ </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ASKERİ ÖĞRENCİ</a:t>
            </a:r>
          </a:p>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ADAY BELİRLEME SINAVI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650550" y="1915981"/>
            <a:ext cx="8640960" cy="954443"/>
          </a:xfrm>
          <a:effectLst/>
        </p:spPr>
        <p:txBody>
          <a:bodyPr>
            <a:normAutofit/>
          </a:bodyPr>
          <a:lstStyle/>
          <a:p>
            <a:r>
              <a:rPr lang="tr-TR" sz="1800" b="1" dirty="0" smtClean="0">
                <a:solidFill>
                  <a:schemeClr val="tx1"/>
                </a:solidFill>
                <a:latin typeface="Times New Roman" panose="02020603050405020304" pitchFamily="18" charset="0"/>
                <a:cs typeface="Times New Roman" panose="02020603050405020304" pitchFamily="18" charset="0"/>
              </a:rPr>
              <a:t>2024-YKS\TYT </a:t>
            </a:r>
            <a:r>
              <a:rPr lang="tr-TR" sz="1800" b="1" dirty="0">
                <a:solidFill>
                  <a:schemeClr val="tx1"/>
                </a:solidFill>
                <a:latin typeface="Times New Roman" panose="02020603050405020304" pitchFamily="18" charset="0"/>
                <a:cs typeface="Times New Roman" panose="02020603050405020304" pitchFamily="18" charset="0"/>
              </a:rPr>
              <a:t>Oturumuna Eşdeğer Olarak Hazırlanacak</a:t>
            </a:r>
            <a:br>
              <a:rPr lang="tr-TR" sz="1800" b="1" dirty="0">
                <a:solidFill>
                  <a:schemeClr val="tx1"/>
                </a:solidFill>
                <a:latin typeface="Times New Roman" panose="02020603050405020304" pitchFamily="18" charset="0"/>
                <a:cs typeface="Times New Roman" panose="02020603050405020304" pitchFamily="18" charset="0"/>
              </a:rPr>
            </a:br>
            <a:r>
              <a:rPr lang="tr-TR" sz="1800" b="1" dirty="0">
                <a:solidFill>
                  <a:schemeClr val="tx1"/>
                </a:solidFill>
                <a:latin typeface="Times New Roman" panose="02020603050405020304" pitchFamily="18" charset="0"/>
                <a:cs typeface="Times New Roman" panose="02020603050405020304" pitchFamily="18" charset="0"/>
              </a:rPr>
              <a:t>ve Uygulanacaktır.</a:t>
            </a:r>
            <a:br>
              <a:rPr lang="tr-TR" sz="1800" b="1" dirty="0">
                <a:solidFill>
                  <a:schemeClr val="tx1"/>
                </a:solidFill>
                <a:latin typeface="Times New Roman" panose="02020603050405020304" pitchFamily="18" charset="0"/>
                <a:cs typeface="Times New Roman" panose="02020603050405020304" pitchFamily="18" charset="0"/>
              </a:rPr>
            </a:br>
            <a:r>
              <a:rPr lang="tr-TR" sz="1800" b="1" dirty="0">
                <a:solidFill>
                  <a:schemeClr val="tx1"/>
                </a:solidFill>
                <a:latin typeface="Times New Roman" panose="02020603050405020304" pitchFamily="18" charset="0"/>
                <a:cs typeface="Times New Roman" panose="02020603050405020304" pitchFamily="18" charset="0"/>
              </a:rPr>
              <a:t>Sınav Kapsamı ve Soru Dağılımları Şöyledir.</a:t>
            </a:r>
          </a:p>
          <a:p>
            <a:pPr algn="just"/>
            <a:endParaRPr lang="tr-TR" sz="1800" b="1" dirty="0">
              <a:solidFill>
                <a:schemeClr val="bg1"/>
              </a:solidFill>
              <a:latin typeface="Times New Roman" panose="02020603050405020304" pitchFamily="18" charset="0"/>
              <a:cs typeface="Times New Roman" panose="02020603050405020304" pitchFamily="18" charset="0"/>
            </a:endParaRPr>
          </a:p>
        </p:txBody>
      </p:sp>
      <p:pic>
        <p:nvPicPr>
          <p:cNvPr id="4" name="Picture 3" descr="A screenshot of a cell phone&#10;&#10;Description automatically generated">
            <a:extLst>
              <a:ext uri="{FF2B5EF4-FFF2-40B4-BE49-F238E27FC236}">
                <a16:creationId xmlns="" xmlns:a16="http://schemas.microsoft.com/office/drawing/2014/main" id="{4CC225B3-D010-F741-891B-5812E991E939}"/>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26896" r="16487"/>
          <a:stretch/>
        </p:blipFill>
        <p:spPr>
          <a:xfrm>
            <a:off x="416922" y="3746779"/>
            <a:ext cx="1561520" cy="2016224"/>
          </a:xfrm>
          <a:prstGeom prst="rect">
            <a:avLst/>
          </a:prstGeom>
        </p:spPr>
      </p:pic>
      <p:graphicFrame>
        <p:nvGraphicFramePr>
          <p:cNvPr id="6" name="Table 5">
            <a:extLst>
              <a:ext uri="{FF2B5EF4-FFF2-40B4-BE49-F238E27FC236}">
                <a16:creationId xmlns="" xmlns:a16="http://schemas.microsoft.com/office/drawing/2014/main" id="{29A3E9AF-0FF6-374A-A084-168D81E1D8DE}"/>
              </a:ext>
            </a:extLst>
          </p:cNvPr>
          <p:cNvGraphicFramePr>
            <a:graphicFrameLocks noGrp="1"/>
          </p:cNvGraphicFramePr>
          <p:nvPr>
            <p:extLst>
              <p:ext uri="{D42A27DB-BD31-4B8C-83A1-F6EECF244321}">
                <p14:modId xmlns:p14="http://schemas.microsoft.com/office/powerpoint/2010/main" xmlns="" val="1415806443"/>
              </p:ext>
            </p:extLst>
          </p:nvPr>
        </p:nvGraphicFramePr>
        <p:xfrm>
          <a:off x="2226769" y="2894597"/>
          <a:ext cx="5631978" cy="3688080"/>
        </p:xfrm>
        <a:graphic>
          <a:graphicData uri="http://schemas.openxmlformats.org/drawingml/2006/table">
            <a:tbl>
              <a:tblPr firstRow="1" bandRow="1">
                <a:tableStyleId>{616DA210-FB5B-4158-B5E0-FEB733F419BA}</a:tableStyleId>
              </a:tblPr>
              <a:tblGrid>
                <a:gridCol w="1877326">
                  <a:extLst>
                    <a:ext uri="{9D8B030D-6E8A-4147-A177-3AD203B41FA5}">
                      <a16:colId xmlns="" xmlns:a16="http://schemas.microsoft.com/office/drawing/2014/main" val="2899485584"/>
                    </a:ext>
                  </a:extLst>
                </a:gridCol>
                <a:gridCol w="1877326">
                  <a:extLst>
                    <a:ext uri="{9D8B030D-6E8A-4147-A177-3AD203B41FA5}">
                      <a16:colId xmlns="" xmlns:a16="http://schemas.microsoft.com/office/drawing/2014/main" val="2762648499"/>
                    </a:ext>
                  </a:extLst>
                </a:gridCol>
                <a:gridCol w="1877326">
                  <a:extLst>
                    <a:ext uri="{9D8B030D-6E8A-4147-A177-3AD203B41FA5}">
                      <a16:colId xmlns="" xmlns:a16="http://schemas.microsoft.com/office/drawing/2014/main" val="2858503737"/>
                    </a:ext>
                  </a:extLst>
                </a:gridCol>
              </a:tblGrid>
              <a:tr h="323437">
                <a:tc gridSpan="2">
                  <a:txBody>
                    <a:bodyPr/>
                    <a:lstStyle/>
                    <a:p>
                      <a:r>
                        <a:rPr lang="tr-TR" sz="1600" b="1" dirty="0">
                          <a:latin typeface="Times New Roman" panose="02020603050405020304" pitchFamily="18" charset="0"/>
                          <a:cs typeface="Times New Roman" panose="02020603050405020304" pitchFamily="18" charset="0"/>
                        </a:rPr>
                        <a:t>DERS ADI</a:t>
                      </a:r>
                      <a:endParaRPr lang="tr-TR" sz="1600" b="1" i="0" dirty="0">
                        <a:latin typeface="Times New Roman" panose="02020603050405020304" pitchFamily="18" charset="0"/>
                        <a:cs typeface="Times New Roman" panose="02020603050405020304" pitchFamily="18" charset="0"/>
                      </a:endParaRPr>
                    </a:p>
                  </a:txBody>
                  <a:tcPr/>
                </a:tc>
                <a:tc hMerge="1">
                  <a:txBody>
                    <a:bodyPr/>
                    <a:lstStyle/>
                    <a:p>
                      <a:endParaRPr lang="tr-TR" dirty="0"/>
                    </a:p>
                  </a:txBody>
                  <a:tcPr/>
                </a:tc>
                <a:tc>
                  <a:txBody>
                    <a:bodyPr/>
                    <a:lstStyle/>
                    <a:p>
                      <a:r>
                        <a:rPr lang="tr-TR" sz="1600" b="1" dirty="0">
                          <a:latin typeface="Times New Roman" panose="02020603050405020304" pitchFamily="18" charset="0"/>
                          <a:cs typeface="Times New Roman" panose="02020603050405020304" pitchFamily="18" charset="0"/>
                        </a:rPr>
                        <a:t>SORU SAYISI</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399928332"/>
                  </a:ext>
                </a:extLst>
              </a:tr>
              <a:tr h="323437">
                <a:tc gridSpan="2">
                  <a:txBody>
                    <a:bodyPr/>
                    <a:lstStyle/>
                    <a:p>
                      <a:pPr algn="ctr"/>
                      <a:r>
                        <a:rPr lang="tr-TR" sz="1600" b="1" dirty="0">
                          <a:latin typeface="Times New Roman" panose="02020603050405020304" pitchFamily="18" charset="0"/>
                          <a:cs typeface="Times New Roman" panose="02020603050405020304" pitchFamily="18" charset="0"/>
                        </a:rPr>
                        <a:t>TÜRKÇE</a:t>
                      </a:r>
                      <a:endParaRPr lang="tr-TR" sz="1600" b="1" i="0" dirty="0">
                        <a:latin typeface="Times New Roman" panose="02020603050405020304" pitchFamily="18" charset="0"/>
                        <a:cs typeface="Times New Roman" panose="02020603050405020304" pitchFamily="18" charset="0"/>
                      </a:endParaRPr>
                    </a:p>
                  </a:txBody>
                  <a:tcPr/>
                </a:tc>
                <a:tc hMerge="1">
                  <a:txBody>
                    <a:bodyPr/>
                    <a:lstStyle/>
                    <a:p>
                      <a:endParaRPr lang="tr-TR" dirty="0"/>
                    </a:p>
                  </a:txBody>
                  <a:tcPr/>
                </a:tc>
                <a:tc>
                  <a:txBody>
                    <a:bodyPr/>
                    <a:lstStyle/>
                    <a:p>
                      <a:pPr algn="ctr"/>
                      <a:r>
                        <a:rPr lang="tr-TR" sz="1600" b="1" dirty="0">
                          <a:latin typeface="Times New Roman" panose="02020603050405020304" pitchFamily="18" charset="0"/>
                          <a:cs typeface="Times New Roman" panose="02020603050405020304" pitchFamily="18" charset="0"/>
                        </a:rPr>
                        <a:t>40</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065609534"/>
                  </a:ext>
                </a:extLst>
              </a:tr>
              <a:tr h="323437">
                <a:tc rowSpan="4">
                  <a:txBody>
                    <a:bodyPr/>
                    <a:lstStyle/>
                    <a:p>
                      <a:r>
                        <a:rPr lang="tr-TR" sz="1600" b="1" dirty="0">
                          <a:latin typeface="Times New Roman" panose="02020603050405020304" pitchFamily="18" charset="0"/>
                          <a:cs typeface="Times New Roman" panose="02020603050405020304" pitchFamily="18" charset="0"/>
                        </a:rPr>
                        <a:t>SOSYAL BİLİMLER</a:t>
                      </a:r>
                      <a:endParaRPr lang="tr-TR" sz="1600" b="1" i="0" dirty="0">
                        <a:latin typeface="Times New Roman" panose="02020603050405020304" pitchFamily="18" charset="0"/>
                        <a:cs typeface="Times New Roman" panose="02020603050405020304" pitchFamily="18" charset="0"/>
                      </a:endParaRPr>
                    </a:p>
                  </a:txBody>
                  <a:tcPr anchor="ctr"/>
                </a:tc>
                <a:tc>
                  <a:txBody>
                    <a:bodyPr/>
                    <a:lstStyle/>
                    <a:p>
                      <a:r>
                        <a:rPr lang="tr-TR" sz="1600" b="1" dirty="0">
                          <a:latin typeface="Times New Roman" panose="02020603050405020304" pitchFamily="18" charset="0"/>
                          <a:cs typeface="Times New Roman" panose="02020603050405020304" pitchFamily="18" charset="0"/>
                        </a:rPr>
                        <a:t>TARİH</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5</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567244199"/>
                  </a:ext>
                </a:extLst>
              </a:tr>
              <a:tr h="323437">
                <a:tc vMerge="1">
                  <a:txBody>
                    <a:bodyPr/>
                    <a:lstStyle/>
                    <a:p>
                      <a:endParaRPr lang="tr-TR"/>
                    </a:p>
                  </a:txBody>
                  <a:tcPr/>
                </a:tc>
                <a:tc>
                  <a:txBody>
                    <a:bodyPr/>
                    <a:lstStyle/>
                    <a:p>
                      <a:r>
                        <a:rPr lang="tr-TR" sz="1600" b="1" dirty="0">
                          <a:latin typeface="Times New Roman" panose="02020603050405020304" pitchFamily="18" charset="0"/>
                          <a:cs typeface="Times New Roman" panose="02020603050405020304" pitchFamily="18" charset="0"/>
                        </a:rPr>
                        <a:t>COĞRAFYA</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5</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986448443"/>
                  </a:ext>
                </a:extLst>
              </a:tr>
              <a:tr h="323437">
                <a:tc vMerge="1">
                  <a:txBody>
                    <a:bodyPr/>
                    <a:lstStyle/>
                    <a:p>
                      <a:endParaRPr lang="tr-TR"/>
                    </a:p>
                  </a:txBody>
                  <a:tcPr/>
                </a:tc>
                <a:tc>
                  <a:txBody>
                    <a:bodyPr/>
                    <a:lstStyle/>
                    <a:p>
                      <a:r>
                        <a:rPr lang="tr-TR" sz="1600" b="1" dirty="0">
                          <a:latin typeface="Times New Roman" panose="02020603050405020304" pitchFamily="18" charset="0"/>
                          <a:cs typeface="Times New Roman" panose="02020603050405020304" pitchFamily="18" charset="0"/>
                        </a:rPr>
                        <a:t>FELSEFE</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5</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665775424"/>
                  </a:ext>
                </a:extLst>
              </a:tr>
              <a:tr h="323437">
                <a:tc vMerge="1">
                  <a:txBody>
                    <a:bodyPr/>
                    <a:lstStyle/>
                    <a:p>
                      <a:endParaRPr lang="tr-TR"/>
                    </a:p>
                  </a:txBody>
                  <a:tcPr/>
                </a:tc>
                <a:tc>
                  <a:txBody>
                    <a:bodyPr/>
                    <a:lstStyle/>
                    <a:p>
                      <a:r>
                        <a:rPr lang="tr-TR" sz="1600" b="1" dirty="0">
                          <a:latin typeface="Times New Roman" panose="02020603050405020304" pitchFamily="18" charset="0"/>
                          <a:cs typeface="Times New Roman" panose="02020603050405020304" pitchFamily="18" charset="0"/>
                        </a:rPr>
                        <a:t>DİN/FELSEFE</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5</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8770037"/>
                  </a:ext>
                </a:extLst>
              </a:tr>
              <a:tr h="323437">
                <a:tc gridSpan="2">
                  <a:txBody>
                    <a:bodyPr/>
                    <a:lstStyle/>
                    <a:p>
                      <a:pPr algn="ctr"/>
                      <a:r>
                        <a:rPr lang="tr-TR" sz="1600" b="1" dirty="0">
                          <a:latin typeface="Times New Roman" panose="02020603050405020304" pitchFamily="18" charset="0"/>
                          <a:cs typeface="Times New Roman" panose="02020603050405020304" pitchFamily="18" charset="0"/>
                        </a:rPr>
                        <a:t>TEMEL MATEMATİK</a:t>
                      </a:r>
                      <a:endParaRPr lang="tr-TR" sz="1600" b="1" i="0" dirty="0">
                        <a:latin typeface="Times New Roman" panose="02020603050405020304" pitchFamily="18" charset="0"/>
                        <a:cs typeface="Times New Roman" panose="02020603050405020304" pitchFamily="18" charset="0"/>
                      </a:endParaRPr>
                    </a:p>
                  </a:txBody>
                  <a:tcPr/>
                </a:tc>
                <a:tc hMerge="1">
                  <a:txBody>
                    <a:bodyPr/>
                    <a:lstStyle/>
                    <a:p>
                      <a:endParaRPr lang="tr-TR" dirty="0"/>
                    </a:p>
                  </a:txBody>
                  <a:tcPr/>
                </a:tc>
                <a:tc>
                  <a:txBody>
                    <a:bodyPr/>
                    <a:lstStyle/>
                    <a:p>
                      <a:pPr algn="ctr"/>
                      <a:r>
                        <a:rPr lang="tr-TR" sz="1600" b="1" dirty="0">
                          <a:latin typeface="Times New Roman" panose="02020603050405020304" pitchFamily="18" charset="0"/>
                          <a:cs typeface="Times New Roman" panose="02020603050405020304" pitchFamily="18" charset="0"/>
                        </a:rPr>
                        <a:t>40</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260070298"/>
                  </a:ext>
                </a:extLst>
              </a:tr>
              <a:tr h="323437">
                <a:tc rowSpan="3">
                  <a:txBody>
                    <a:bodyPr/>
                    <a:lstStyle/>
                    <a:p>
                      <a:r>
                        <a:rPr lang="tr-TR" sz="1600" b="1" dirty="0">
                          <a:latin typeface="Times New Roman" panose="02020603050405020304" pitchFamily="18" charset="0"/>
                          <a:cs typeface="Times New Roman" panose="02020603050405020304" pitchFamily="18" charset="0"/>
                        </a:rPr>
                        <a:t>FEN BİLİMLERİ</a:t>
                      </a:r>
                      <a:endParaRPr lang="tr-TR" sz="1600" b="1" i="0" dirty="0">
                        <a:latin typeface="Times New Roman" panose="02020603050405020304" pitchFamily="18" charset="0"/>
                        <a:cs typeface="Times New Roman" panose="02020603050405020304" pitchFamily="18" charset="0"/>
                      </a:endParaRPr>
                    </a:p>
                  </a:txBody>
                  <a:tcPr anchor="ctr"/>
                </a:tc>
                <a:tc>
                  <a:txBody>
                    <a:bodyPr/>
                    <a:lstStyle/>
                    <a:p>
                      <a:r>
                        <a:rPr lang="tr-TR" sz="1600" b="1" dirty="0">
                          <a:latin typeface="Times New Roman" panose="02020603050405020304" pitchFamily="18" charset="0"/>
                          <a:cs typeface="Times New Roman" panose="02020603050405020304" pitchFamily="18" charset="0"/>
                        </a:rPr>
                        <a:t>FİZİK</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7</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530485829"/>
                  </a:ext>
                </a:extLst>
              </a:tr>
              <a:tr h="323437">
                <a:tc vMerge="1">
                  <a:txBody>
                    <a:bodyPr/>
                    <a:lstStyle/>
                    <a:p>
                      <a:endParaRPr lang="tr-TR"/>
                    </a:p>
                  </a:txBody>
                  <a:tcPr/>
                </a:tc>
                <a:tc>
                  <a:txBody>
                    <a:bodyPr/>
                    <a:lstStyle/>
                    <a:p>
                      <a:r>
                        <a:rPr lang="tr-TR" sz="1600" b="1" dirty="0">
                          <a:latin typeface="Times New Roman" panose="02020603050405020304" pitchFamily="18" charset="0"/>
                          <a:cs typeface="Times New Roman" panose="02020603050405020304" pitchFamily="18" charset="0"/>
                        </a:rPr>
                        <a:t>KİMYA</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7</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039053697"/>
                  </a:ext>
                </a:extLst>
              </a:tr>
              <a:tr h="323437">
                <a:tc vMerge="1">
                  <a:txBody>
                    <a:bodyPr/>
                    <a:lstStyle/>
                    <a:p>
                      <a:endParaRPr lang="tr-TR"/>
                    </a:p>
                  </a:txBody>
                  <a:tcPr/>
                </a:tc>
                <a:tc>
                  <a:txBody>
                    <a:bodyPr/>
                    <a:lstStyle/>
                    <a:p>
                      <a:r>
                        <a:rPr lang="tr-TR" sz="1600" b="1" dirty="0">
                          <a:latin typeface="Times New Roman" panose="02020603050405020304" pitchFamily="18" charset="0"/>
                          <a:cs typeface="Times New Roman" panose="02020603050405020304" pitchFamily="18" charset="0"/>
                        </a:rPr>
                        <a:t>BİYOLOJİ</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6</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545011719"/>
                  </a:ext>
                </a:extLst>
              </a:tr>
              <a:tr h="323437">
                <a:tc gridSpan="2">
                  <a:txBody>
                    <a:bodyPr/>
                    <a:lstStyle/>
                    <a:p>
                      <a:r>
                        <a:rPr lang="tr-TR" sz="1600" b="1" dirty="0">
                          <a:latin typeface="Times New Roman" panose="02020603050405020304" pitchFamily="18" charset="0"/>
                          <a:cs typeface="Times New Roman" panose="02020603050405020304" pitchFamily="18" charset="0"/>
                        </a:rPr>
                        <a:t>TOPLAM</a:t>
                      </a:r>
                      <a:endParaRPr lang="tr-TR" sz="1600" b="1" i="0" dirty="0">
                        <a:latin typeface="Times New Roman" panose="02020603050405020304" pitchFamily="18" charset="0"/>
                        <a:cs typeface="Times New Roman" panose="02020603050405020304" pitchFamily="18" charset="0"/>
                      </a:endParaRPr>
                    </a:p>
                  </a:txBody>
                  <a:tcPr/>
                </a:tc>
                <a:tc hMerge="1">
                  <a:txBody>
                    <a:bodyPr/>
                    <a:lstStyle/>
                    <a:p>
                      <a:endParaRPr lang="tr-TR" dirty="0"/>
                    </a:p>
                  </a:txBody>
                  <a:tcPr/>
                </a:tc>
                <a:tc>
                  <a:txBody>
                    <a:bodyPr/>
                    <a:lstStyle/>
                    <a:p>
                      <a:pPr algn="ctr"/>
                      <a:r>
                        <a:rPr lang="tr-TR" sz="1600" b="1" dirty="0">
                          <a:latin typeface="Times New Roman" panose="02020603050405020304" pitchFamily="18" charset="0"/>
                          <a:cs typeface="Times New Roman" panose="02020603050405020304" pitchFamily="18" charset="0"/>
                        </a:rPr>
                        <a:t>120</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693379425"/>
                  </a:ext>
                </a:extLst>
              </a:tr>
            </a:tbl>
          </a:graphicData>
        </a:graphic>
      </p:graphicFrame>
      <p:sp>
        <p:nvSpPr>
          <p:cNvPr id="2" name="Slayt Numarası Yer Tutucusu 1"/>
          <p:cNvSpPr>
            <a:spLocks noGrp="1"/>
          </p:cNvSpPr>
          <p:nvPr>
            <p:ph type="sldNum" sz="quarter" idx="12"/>
          </p:nvPr>
        </p:nvSpPr>
        <p:spPr/>
        <p:txBody>
          <a:bodyPr/>
          <a:lstStyle/>
          <a:p>
            <a:fld id="{F7088E0E-A46C-4B60-BAD9-5A7B04E633F8}" type="slidenum">
              <a:rPr lang="tr-TR" smtClean="0"/>
              <a:pPr/>
              <a:t>9</a:t>
            </a:fld>
            <a:endParaRPr lang="tr-TR"/>
          </a:p>
        </p:txBody>
      </p:sp>
      <p:pic>
        <p:nvPicPr>
          <p:cNvPr id="8" name="Resim 5">
            <a:extLst>
              <a:ext uri="{FF2B5EF4-FFF2-40B4-BE49-F238E27FC236}">
                <a16:creationId xmlns="" xmlns:a16="http://schemas.microsoft.com/office/drawing/2014/main" id="{4C3402AB-C53A-F54B-AFDE-A156FF736F3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44027" y="0"/>
            <a:ext cx="2599973" cy="2520280"/>
          </a:xfrm>
          <a:prstGeom prst="rect">
            <a:avLst/>
          </a:prstGeom>
        </p:spPr>
      </p:pic>
    </p:spTree>
    <p:extLst>
      <p:ext uri="{BB962C8B-B14F-4D97-AF65-F5344CB8AC3E}">
        <p14:creationId xmlns:p14="http://schemas.microsoft.com/office/powerpoint/2010/main" xmlns="" val="16958623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1039</Words>
  <PresentationFormat>Ekran Gösterisi (4:3)</PresentationFormat>
  <Paragraphs>271</Paragraphs>
  <Slides>31</Slides>
  <Notes>23</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Slayt 1</vt:lpstr>
      <vt:lpstr>TEMEL BİLGİLER</vt:lpstr>
      <vt:lpstr>Slayt 3</vt:lpstr>
      <vt:lpstr>Slayt 4</vt:lpstr>
      <vt:lpstr>Slayt 5</vt:lpstr>
      <vt:lpstr>Slayt 6</vt:lpstr>
      <vt:lpstr>Slayt 7</vt:lpstr>
      <vt:lpstr>BAŞVURU SÜRECİ</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cp:lastModifiedBy>Windows Kullanıcısı</cp:lastModifiedBy>
  <cp:revision>24</cp:revision>
  <dcterms:modified xsi:type="dcterms:W3CDTF">2024-01-04T08:21:03Z</dcterms:modified>
</cp:coreProperties>
</file>