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MUSTAFA AY</a:t>
            </a:r>
          </a:p>
          <a:p>
            <a:r>
              <a:rPr lang="tr-TR" dirty="0" smtClean="0"/>
              <a:t>Rehber Öğretmen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BAŞARIYI ARTIRMA SEMİNERİ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TAKDİR-TEŞEKKÜR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sz="4000" b="1" dirty="0" smtClean="0"/>
              <a:t>YIL SONU PUANI 70 VE ÜZERİ TEŞEKKÜR</a:t>
            </a:r>
          </a:p>
          <a:p>
            <a:pPr algn="ctr"/>
            <a:r>
              <a:rPr lang="tr-TR" sz="4000" b="1" dirty="0" smtClean="0"/>
              <a:t>YIL SONU PUANI 85 VE ÜZERİ TAKDİR BELGESİ ALMAYA HAK KAZANIR.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>
                <a:solidFill>
                  <a:srgbClr val="FF0000"/>
                </a:solidFill>
              </a:rPr>
              <a:t>BARAJ DERS VE SINIF TEKRARI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b="1" dirty="0" smtClean="0"/>
              <a:t>9-10-11 VE 12. SINIFLARDA BARAJ DERS TÜRK DİLİ VE EDEBİYATI DERSİDİR.</a:t>
            </a:r>
          </a:p>
          <a:p>
            <a:pPr algn="ctr"/>
            <a:r>
              <a:rPr lang="tr-TR" b="1" dirty="0" smtClean="0"/>
              <a:t>LİSEDE EN FAZLA 2 YIL SINIFTA KALMA OLABİLİR 2. YIL AÇIK LİSEYE KAYIT YAPILIR.</a:t>
            </a:r>
            <a:endParaRPr lang="tr-T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DİNLEDİĞİNİZ İÇİN TEŞEKKÜR EDERİM.</a:t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/>
          </a:p>
        </p:txBody>
      </p:sp>
      <p:pic>
        <p:nvPicPr>
          <p:cNvPr id="1031" name="Picture 7" descr="C:\Users\Pc_4\Desktop\gülbeyaz sümer al\FOTO\IMG_692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447800"/>
            <a:ext cx="7786742" cy="4910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DERS TAKİBİ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Devamsızlık süresi özürsüz 10 günü, toplamda 30 günü aşan öğrenciler, ders puanları ne olursa olsun başarısız sayılır ve durumları yazılı olarak velilerine bildirilir.</a:t>
            </a:r>
          </a:p>
          <a:p>
            <a:pPr algn="ctr"/>
            <a:r>
              <a:rPr lang="tr-TR" sz="3200" dirty="0" smtClean="0"/>
              <a:t>Karantinada geçen süreler özürlü devamsızlıktan sayılır ve 30 günlük toplama dahil değildir.</a:t>
            </a:r>
            <a:endParaRPr lang="tr-T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NOT SİSTEMİ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    Puan                                                            Derece</a:t>
            </a:r>
            <a:endParaRPr lang="tr-TR" dirty="0" smtClean="0"/>
          </a:p>
          <a:p>
            <a:r>
              <a:rPr lang="tr-TR" dirty="0" smtClean="0"/>
              <a:t>85,00 – 100					Pekiyi</a:t>
            </a:r>
          </a:p>
          <a:p>
            <a:r>
              <a:rPr lang="tr-TR" dirty="0" smtClean="0"/>
              <a:t>70,00 - 84,99				İyi</a:t>
            </a:r>
          </a:p>
          <a:p>
            <a:r>
              <a:rPr lang="tr-TR" dirty="0" smtClean="0"/>
              <a:t>60,00 - 69,99				Orta</a:t>
            </a:r>
          </a:p>
          <a:p>
            <a:r>
              <a:rPr lang="tr-TR" dirty="0" smtClean="0"/>
              <a:t>50,00 - 59,99				Geçer</a:t>
            </a:r>
          </a:p>
          <a:p>
            <a:r>
              <a:rPr lang="tr-TR" dirty="0" smtClean="0"/>
              <a:t>0 - 49,99					Geçmez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DERS DÖNEM BAŞARI ORTALAMASI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Bir dersin dönem puanı; </a:t>
            </a:r>
          </a:p>
          <a:p>
            <a:r>
              <a:rPr lang="tr-TR" dirty="0" smtClean="0"/>
              <a:t>a) Sınavlardan alınan puanların,</a:t>
            </a:r>
          </a:p>
          <a:p>
            <a:r>
              <a:rPr lang="tr-TR" dirty="0" smtClean="0"/>
              <a:t>b) Performans çalışması puanının/puanlarının,</a:t>
            </a:r>
          </a:p>
          <a:p>
            <a:r>
              <a:rPr lang="tr-TR" dirty="0" smtClean="0"/>
              <a:t>c) Varsa proje puanının,</a:t>
            </a:r>
          </a:p>
          <a:p>
            <a:r>
              <a:rPr lang="tr-TR" dirty="0" smtClean="0"/>
              <a:t>ç) Mesleki ve teknik ortaöğretim kurumlarında okutulan uygulamalı derslerde ayrıca hizmet ve/veya temrin puanlarının aritmetik ortalamasından elde edilen puanın</a:t>
            </a:r>
          </a:p>
          <a:p>
            <a:pPr>
              <a:buNone/>
            </a:pPr>
            <a:r>
              <a:rPr lang="tr-TR" dirty="0" smtClean="0"/>
              <a:t>    aritmetik ortalaması alınarak belirlenir.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YIL SONU BAŞARI PUANI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sz="2800" dirty="0" smtClean="0"/>
              <a:t>    Bir dersin yılsonu puanı;</a:t>
            </a:r>
          </a:p>
          <a:p>
            <a:pPr algn="ctr"/>
            <a:r>
              <a:rPr lang="tr-TR" sz="2800" dirty="0" smtClean="0"/>
              <a:t>Birinci ve ikinci dönem puanlarının aritmetik ortalamasıdır.</a:t>
            </a:r>
          </a:p>
          <a:p>
            <a:pPr algn="ctr"/>
            <a:r>
              <a:rPr lang="tr-TR" sz="2800" dirty="0" smtClean="0"/>
              <a:t>Sorumluluk sınavına giren öğrencilerin sınavına girdikleri dersin yılsonu puanı, o dersin yılsonu puanı ile sorumluluk sınavından alınan puanın aritmetik ortalamasıdır.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DERS BAŞARISI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/>
              <a:t>Ders yılı sonunda herhangi bir dersten başarılı sayılma </a:t>
            </a:r>
          </a:p>
          <a:p>
            <a:pPr algn="ctr"/>
            <a:r>
              <a:rPr lang="tr-TR" dirty="0" smtClean="0"/>
              <a:t>Öğrencinin, ders yılı sonunda herhangi bir dersten başarılı sayılabilmesi için; </a:t>
            </a:r>
          </a:p>
          <a:p>
            <a:pPr algn="ctr">
              <a:buNone/>
            </a:pPr>
            <a:r>
              <a:rPr lang="tr-TR" dirty="0" smtClean="0"/>
              <a:t> İki dönem puanının aritmetik ortalamasının en az 50 veya birinci dönem puanı ne olursa olsun ikinci dönem puanının en az 70,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DOĞRUDAN SINIF GEÇME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Doğrudan sınıf geçme</a:t>
            </a:r>
          </a:p>
          <a:p>
            <a:pPr>
              <a:buNone/>
            </a:pPr>
            <a:r>
              <a:rPr lang="tr-TR" dirty="0" smtClean="0"/>
              <a:t>Ders yılı sonunda her bir dersten iki dönem puanı bulunmak kaydıyla;</a:t>
            </a:r>
          </a:p>
          <a:p>
            <a:r>
              <a:rPr lang="tr-TR" dirty="0" smtClean="0"/>
              <a:t>a) Tüm derslerden başarılı olan, </a:t>
            </a:r>
          </a:p>
          <a:p>
            <a:r>
              <a:rPr lang="tr-TR" dirty="0" smtClean="0"/>
              <a:t>b) Başarısız dersi/dersleri olanlardan, yılsonu başarı puanı en az 50 olan öğrenciler doğrudan sınıf geçer.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SORUMLU GEÇME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Ders yılı sonunda her bir dersten iki dönem puanı bulunmak kaydıyla doğrudan sınıfını geçemeyen öğrencilerden; bir sınıfta başarısız ders sayısı en fazla 3 ders olanlar sorumlu olarak sınıflarını geçer. Ancak alt sınıflar da dâhil toplam 6 dersten fazla başarısız dersi bulunanlar sınıf tekrar eder. Nakil ve geçişler nedeniyle ortaya çıkan sorumlu dersler bu sayıya dâhil edilmez.</a:t>
            </a:r>
          </a:p>
          <a:p>
            <a:r>
              <a:rPr lang="tr-TR" dirty="0" smtClean="0"/>
              <a:t>Bir dersin sorumluluğu, o dersin sorumluluk sınavından en az 50 puan alınması hâlinde kalkar.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NOT HESAPLAMA ÖRNEK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Pc_4\Desktop\Ekran görüntüsü 2021-12-28 123050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28736"/>
            <a:ext cx="7772400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</TotalTime>
  <Words>378</Words>
  <PresentationFormat>Ekran Gösterisi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Hisse Senedi</vt:lpstr>
      <vt:lpstr>BAŞARIYI ARTIRMA SEMİNERİ</vt:lpstr>
      <vt:lpstr>DERS TAKİBİ</vt:lpstr>
      <vt:lpstr>NOT SİSTEMİ</vt:lpstr>
      <vt:lpstr>DERS DÖNEM BAŞARI ORTALAMASI</vt:lpstr>
      <vt:lpstr>YIL SONU BAŞARI PUANI</vt:lpstr>
      <vt:lpstr>DERS BAŞARISI</vt:lpstr>
      <vt:lpstr>DOĞRUDAN SINIF GEÇME</vt:lpstr>
      <vt:lpstr>SORUMLU GEÇME</vt:lpstr>
      <vt:lpstr>NOT HESAPLAMA ÖRNEK</vt:lpstr>
      <vt:lpstr>TAKDİR-TEŞEKKÜR</vt:lpstr>
      <vt:lpstr>BARAJ DERS VE SINIF TEKRARI</vt:lpstr>
      <vt:lpstr>DİNLEDİĞİNİZ İÇİN TEŞEKKÜR EDERİM.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BAŞARIYI ARTIRMA SEMİNERİ</dc:title>
  <dc:creator>Pc_4</dc:creator>
  <cp:lastModifiedBy>Windows Kullanıcısı</cp:lastModifiedBy>
  <cp:revision>5</cp:revision>
  <dcterms:created xsi:type="dcterms:W3CDTF">2021-12-28T09:06:34Z</dcterms:created>
  <dcterms:modified xsi:type="dcterms:W3CDTF">2021-12-28T10:23:33Z</dcterms:modified>
</cp:coreProperties>
</file>