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34"/>
  </p:notesMasterIdLst>
  <p:handoutMasterIdLst>
    <p:handoutMasterId r:id="rId35"/>
  </p:handoutMasterIdLst>
  <p:sldIdLst>
    <p:sldId id="1353" r:id="rId5"/>
    <p:sldId id="1355" r:id="rId6"/>
    <p:sldId id="1356" r:id="rId7"/>
    <p:sldId id="1357" r:id="rId8"/>
    <p:sldId id="1358" r:id="rId9"/>
    <p:sldId id="1359" r:id="rId10"/>
    <p:sldId id="1360" r:id="rId11"/>
    <p:sldId id="1361" r:id="rId12"/>
    <p:sldId id="1362" r:id="rId13"/>
    <p:sldId id="1363" r:id="rId14"/>
    <p:sldId id="1364" r:id="rId15"/>
    <p:sldId id="1365" r:id="rId16"/>
    <p:sldId id="1366" r:id="rId17"/>
    <p:sldId id="1367" r:id="rId18"/>
    <p:sldId id="1368" r:id="rId19"/>
    <p:sldId id="1369" r:id="rId20"/>
    <p:sldId id="1370" r:id="rId21"/>
    <p:sldId id="1372" r:id="rId22"/>
    <p:sldId id="1373" r:id="rId23"/>
    <p:sldId id="1374" r:id="rId24"/>
    <p:sldId id="1375" r:id="rId25"/>
    <p:sldId id="1376" r:id="rId26"/>
    <p:sldId id="1377" r:id="rId27"/>
    <p:sldId id="1378" r:id="rId28"/>
    <p:sldId id="1379" r:id="rId29"/>
    <p:sldId id="1380" r:id="rId30"/>
    <p:sldId id="1381" r:id="rId31"/>
    <p:sldId id="1382" r:id="rId32"/>
    <p:sldId id="1397" r:id="rId33"/>
  </p:sldIdLst>
  <p:sldSz cx="9144000" cy="6858000" type="screen4x3"/>
  <p:notesSz cx="9923463" cy="678815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ğer" initials="D" lastIdx="1" clrIdx="0">
    <p:extLst>
      <p:ext uri="{19B8F6BF-5375-455C-9EA6-DF929625EA0E}">
        <p15:presenceInfo xmlns:p15="http://schemas.microsoft.com/office/powerpoint/2012/main" xmlns="" userId="Diğ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2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7685" autoAdjust="0"/>
    <p:restoredTop sz="95356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52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4302336" cy="33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8" tIns="45624" rIns="91248" bIns="45624" numCol="1" anchor="t" anchorCtr="0" compatLnSpc="1">
            <a:prstTxWarp prst="textNoShape">
              <a:avLst/>
            </a:prstTxWarp>
          </a:bodyPr>
          <a:lstStyle>
            <a:lvl1pPr defTabSz="912083">
              <a:defRPr sz="1200">
                <a:latin typeface="Calibri" pitchFamily="34" charset="0"/>
              </a:defRPr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 bwMode="auto">
          <a:xfrm>
            <a:off x="5619540" y="0"/>
            <a:ext cx="4302335" cy="33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8" tIns="45624" rIns="91248" bIns="45624" numCol="1" anchor="t" anchorCtr="0" compatLnSpc="1">
            <a:prstTxWarp prst="textNoShape">
              <a:avLst/>
            </a:prstTxWarp>
          </a:bodyPr>
          <a:lstStyle>
            <a:lvl1pPr algn="r" defTabSz="912083">
              <a:defRPr sz="1200">
                <a:latin typeface="Calibri" pitchFamily="34" charset="0"/>
              </a:defRPr>
            </a:lvl1pPr>
          </a:lstStyle>
          <a:p>
            <a:fld id="{D89A6F12-D7AE-4945-8A43-9BE8D784C5E3}" type="datetimeFigureOut">
              <a:rPr lang="tr-TR"/>
              <a:pPr/>
              <a:t>8.01.2024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 bwMode="auto">
          <a:xfrm>
            <a:off x="1" y="6447317"/>
            <a:ext cx="4302336" cy="33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8" tIns="45624" rIns="91248" bIns="45624" numCol="1" anchor="b" anchorCtr="0" compatLnSpc="1">
            <a:prstTxWarp prst="textNoShape">
              <a:avLst/>
            </a:prstTxWarp>
          </a:bodyPr>
          <a:lstStyle>
            <a:lvl1pPr defTabSz="912083">
              <a:defRPr sz="1200">
                <a:latin typeface="Calibri" pitchFamily="34" charset="0"/>
              </a:defRPr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 bwMode="auto">
          <a:xfrm>
            <a:off x="5619540" y="6447317"/>
            <a:ext cx="4302335" cy="33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8" tIns="45624" rIns="91248" bIns="45624" numCol="1" anchor="b" anchorCtr="0" compatLnSpc="1">
            <a:prstTxWarp prst="textNoShape">
              <a:avLst/>
            </a:prstTxWarp>
          </a:bodyPr>
          <a:lstStyle>
            <a:lvl1pPr algn="r" defTabSz="912083">
              <a:defRPr sz="1200">
                <a:latin typeface="Calibri" pitchFamily="34" charset="0"/>
              </a:defRPr>
            </a:lvl1pPr>
          </a:lstStyle>
          <a:p>
            <a:fld id="{8C4D3078-DDB5-48D3-94FE-EE9193B13A8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24886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300749" cy="33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8" tIns="45624" rIns="91248" bIns="45624" numCol="1" anchor="t" anchorCtr="0" compatLnSpc="1">
            <a:prstTxWarp prst="textNoShape">
              <a:avLst/>
            </a:prstTxWarp>
          </a:bodyPr>
          <a:lstStyle>
            <a:lvl1pPr defTabSz="912083">
              <a:defRPr sz="1200">
                <a:latin typeface="Calibri" pitchFamily="34" charset="0"/>
              </a:defRPr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 bwMode="auto">
          <a:xfrm>
            <a:off x="5619540" y="0"/>
            <a:ext cx="4302335" cy="33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8" tIns="45624" rIns="91248" bIns="45624" numCol="1" anchor="t" anchorCtr="0" compatLnSpc="1">
            <a:prstTxWarp prst="textNoShape">
              <a:avLst/>
            </a:prstTxWarp>
          </a:bodyPr>
          <a:lstStyle>
            <a:lvl1pPr algn="r" defTabSz="912083">
              <a:defRPr sz="1200">
                <a:latin typeface="Calibri" pitchFamily="34" charset="0"/>
              </a:defRPr>
            </a:lvl1pPr>
          </a:lstStyle>
          <a:p>
            <a:fld id="{041CD333-85DC-4901-A050-4A96311F46AD}" type="datetimeFigureOut">
              <a:rPr lang="tr-TR"/>
              <a:pPr/>
              <a:t>8.01.2024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11175"/>
            <a:ext cx="3390900" cy="2543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7" tIns="45683" rIns="91367" bIns="45683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 bwMode="auto">
          <a:xfrm>
            <a:off x="991871" y="3224451"/>
            <a:ext cx="7939722" cy="305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8" tIns="45624" rIns="91248" bIns="456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 bwMode="auto">
          <a:xfrm>
            <a:off x="0" y="6447317"/>
            <a:ext cx="4300749" cy="33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8" tIns="45624" rIns="91248" bIns="45624" numCol="1" anchor="b" anchorCtr="0" compatLnSpc="1">
            <a:prstTxWarp prst="textNoShape">
              <a:avLst/>
            </a:prstTxWarp>
          </a:bodyPr>
          <a:lstStyle>
            <a:lvl1pPr defTabSz="912083">
              <a:defRPr sz="1200">
                <a:latin typeface="Calibri" pitchFamily="34" charset="0"/>
              </a:defRPr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 bwMode="auto">
          <a:xfrm>
            <a:off x="5619540" y="6447317"/>
            <a:ext cx="4302335" cy="33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8" tIns="45624" rIns="91248" bIns="45624" numCol="1" anchor="b" anchorCtr="0" compatLnSpc="1">
            <a:prstTxWarp prst="textNoShape">
              <a:avLst/>
            </a:prstTxWarp>
          </a:bodyPr>
          <a:lstStyle>
            <a:lvl1pPr algn="r" defTabSz="912083">
              <a:defRPr sz="1200">
                <a:latin typeface="Calibri" pitchFamily="34" charset="0"/>
              </a:defRPr>
            </a:lvl1pPr>
          </a:lstStyle>
          <a:p>
            <a:fld id="{4499C07A-7F9E-4C35-81C2-15D3D5FECE5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9865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0AE77-A689-4E43-86F4-1D46B43FE73B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58383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7C75-8A6F-4F70-A8A1-E2E47DBDAE38}" type="datetime1">
              <a:rPr lang="tr-TR"/>
              <a:pPr>
                <a:defRPr/>
              </a:pPr>
              <a:t>8.01.2024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97212-B7A7-4187-8F11-A46ED9604D7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67A37-A97D-424A-8950-370118F396B7}" type="datetime1">
              <a:rPr lang="tr-TR"/>
              <a:pPr>
                <a:defRPr/>
              </a:pPr>
              <a:t>8.01.2024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141D5-CE6F-4610-87BC-ECD31F8825D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FD68D-B5E3-4A0E-B2A2-731020E058BF}" type="datetime1">
              <a:rPr lang="tr-TR"/>
              <a:pPr>
                <a:defRPr/>
              </a:pPr>
              <a:t>8.01.2024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12275-C0D7-444D-A55E-DC76FE4E853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9DB7C2-C2CB-494F-BC61-393965236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712447F-5628-4F08-B005-3559B1BF2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2992-F51E-4FF2-A533-5DA7A93249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F6F5312-6F9B-4F2F-AA68-CFF90D8E4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FFBB9D7-C2C7-4489-8E63-973E16A7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6069-DAE4-7648-847D-5EA1BEA6BC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2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024A81F-C815-4181-A1A0-5B2E89D90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3276-8EDB-4368-A04A-4FF6BD0B23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12AAA05-BF5A-44C2-BA36-8EF2B2B1D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45C96AA-3DB5-4E1C-A37A-41FDF0C0B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6069-DAE4-7648-847D-5EA1BEA6BC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8104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7C75-8A6F-4F70-A8A1-E2E47DBDAE38}" type="datetime1">
              <a:rPr lang="tr-TR"/>
              <a:pPr>
                <a:defRPr/>
              </a:pPr>
              <a:t>8.01.2024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97212-B7A7-4187-8F11-A46ED9604D7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87846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975AE-E2CB-4EA9-BF49-55C4A38AC260}" type="datetime1">
              <a:rPr lang="tr-TR"/>
              <a:pPr>
                <a:defRPr/>
              </a:pPr>
              <a:t>8.01.2024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EBD2D-6D4B-4881-B118-FAF62D2A1B6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89156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6F77-F2AC-4692-B903-848960AE5E58}" type="datetime1">
              <a:rPr lang="tr-TR"/>
              <a:pPr>
                <a:defRPr/>
              </a:pPr>
              <a:t>8.01.2024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E80E2-2F80-4F8E-B49C-2404BCD2AE0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12881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8A9FC-7938-4AAC-B1F4-F7C97A68679B}" type="datetime1">
              <a:rPr lang="tr-TR"/>
              <a:pPr>
                <a:defRPr/>
              </a:pPr>
              <a:t>8.01.2024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50E3B-201D-40F5-B386-9CECA9C55E3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87409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23878-3076-4D30-8F51-5E6EDB02382E}" type="datetime1">
              <a:rPr lang="tr-TR"/>
              <a:pPr>
                <a:defRPr/>
              </a:pPr>
              <a:t>8.01.2024</a:t>
            </a:fld>
            <a:endParaRPr lang="tr-TR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4F698-50D0-4F05-99D9-43773B101A4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58318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A2669-1CA4-4457-A39B-05B6D0091EB9}" type="datetime1">
              <a:rPr lang="tr-TR"/>
              <a:pPr>
                <a:defRPr/>
              </a:pPr>
              <a:t>8.01.2024</a:t>
            </a:fld>
            <a:endParaRPr lang="tr-TR"/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59C2F-FB32-4148-8774-2BB59012302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73788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975AE-E2CB-4EA9-BF49-55C4A38AC260}" type="datetime1">
              <a:rPr lang="tr-TR"/>
              <a:pPr>
                <a:defRPr/>
              </a:pPr>
              <a:t>8.01.2024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EBD2D-6D4B-4881-B118-FAF62D2A1B6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D8C3F-73E3-4A52-86B8-6BEB6E1F1A45}" type="datetime1">
              <a:rPr lang="tr-TR"/>
              <a:pPr>
                <a:defRPr/>
              </a:pPr>
              <a:t>8.01.2024</a:t>
            </a:fld>
            <a:endParaRPr lang="tr-TR"/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7CEC0-DE57-4934-89EF-E6E48424F4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69377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88365-4475-4B07-B9C7-C06FFFBAC651}" type="datetime1">
              <a:rPr lang="tr-TR"/>
              <a:pPr>
                <a:defRPr/>
              </a:pPr>
              <a:t>8.01.2024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326FA-260D-48AD-854A-04E3C0055DA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93734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1FC9-5FAF-4643-80B6-90055909DAE5}" type="datetime1">
              <a:rPr lang="tr-TR"/>
              <a:pPr>
                <a:defRPr/>
              </a:pPr>
              <a:t>8.01.2024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7BA2A-FB05-4C05-B32A-E4EE39E2A8C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29574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67A37-A97D-424A-8950-370118F396B7}" type="datetime1">
              <a:rPr lang="tr-TR"/>
              <a:pPr>
                <a:defRPr/>
              </a:pPr>
              <a:t>8.01.2024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141D5-CE6F-4610-87BC-ECD31F8825D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12226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FD68D-B5E3-4A0E-B2A2-731020E058BF}" type="datetime1">
              <a:rPr lang="tr-TR"/>
              <a:pPr>
                <a:defRPr/>
              </a:pPr>
              <a:t>8.01.2024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12275-C0D7-444D-A55E-DC76FE4E853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94052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7494E-A547-4D31-A690-294940940E51}" type="datetime1">
              <a:rPr lang="tr-TR" smtClean="0"/>
              <a:pPr>
                <a:defRPr/>
              </a:pPr>
              <a:t>8.01.2024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2E153-5F7D-4052-931D-F3AF9EEA2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74834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5A70B-1044-416C-91BB-E2E1923AA115}" type="datetime1">
              <a:rPr lang="tr-TR" smtClean="0"/>
              <a:pPr>
                <a:defRPr/>
              </a:pPr>
              <a:t>8.01.2024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EB241-770D-47C3-8C25-D962C2CCF7F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61429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3BD1E-1996-465C-B922-83C3040AC232}" type="datetime1">
              <a:rPr lang="tr-TR" smtClean="0"/>
              <a:pPr>
                <a:defRPr/>
              </a:pPr>
              <a:t>8.01.2024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4F305-1314-4796-87D0-CEB557DF731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2789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7B574-1393-41FE-8CA6-59922A8815F9}" type="datetime1">
              <a:rPr lang="tr-TR" smtClean="0"/>
              <a:pPr>
                <a:defRPr/>
              </a:pPr>
              <a:t>8.01.2024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5D779-FE2F-4C6A-B5FE-59F510B896D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87946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D3A48-31C6-4E12-BFEA-D7CC6D221EF2}" type="datetime1">
              <a:rPr lang="tr-TR" smtClean="0"/>
              <a:pPr>
                <a:defRPr/>
              </a:pPr>
              <a:t>8.01.2024</a:t>
            </a:fld>
            <a:endParaRPr lang="tr-TR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A0BF7-17D2-4EE4-98E5-7AA02FD436D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92050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6F77-F2AC-4692-B903-848960AE5E58}" type="datetime1">
              <a:rPr lang="tr-TR"/>
              <a:pPr>
                <a:defRPr/>
              </a:pPr>
              <a:t>8.01.2024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E80E2-2F80-4F8E-B49C-2404BCD2AE0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BFB70-9079-4476-BCC8-1D6F02BA36F8}" type="datetime1">
              <a:rPr lang="tr-TR" smtClean="0"/>
              <a:pPr>
                <a:defRPr/>
              </a:pPr>
              <a:t>8.01.2024</a:t>
            </a:fld>
            <a:endParaRPr lang="tr-TR"/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676FA-BBC8-43E7-A5E3-B4B5847ECC2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18958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AF53D-E351-4F2F-9D8D-AC7591DF4F9F}" type="datetime1">
              <a:rPr lang="tr-TR" smtClean="0"/>
              <a:pPr>
                <a:defRPr/>
              </a:pPr>
              <a:t>8.01.2024</a:t>
            </a:fld>
            <a:endParaRPr lang="tr-TR"/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A5901-4DB4-4810-9E34-0318B5121D7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75102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58D33-70E8-4E6F-812B-1A0ACCAAD629}" type="datetime1">
              <a:rPr lang="tr-TR" smtClean="0"/>
              <a:pPr>
                <a:defRPr/>
              </a:pPr>
              <a:t>8.01.2024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472F4-F9F7-4CD1-9EDD-23B9E3B1F97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76571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0A3D2-6C6D-44E8-B932-C47D1F346B16}" type="datetime1">
              <a:rPr lang="tr-TR" smtClean="0"/>
              <a:pPr>
                <a:defRPr/>
              </a:pPr>
              <a:t>8.01.2024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84E80-4EB1-42A3-8D24-E7EC817EF5A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18007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F0872-1730-4371-A6B1-DBBA23843792}" type="datetime1">
              <a:rPr lang="tr-TR" smtClean="0"/>
              <a:pPr>
                <a:defRPr/>
              </a:pPr>
              <a:t>8.01.2024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150FD-132C-4AA2-93C8-26E0B85B72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84020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4C7E6-EDDF-42C5-997B-A38BA7460193}" type="datetime1">
              <a:rPr lang="tr-TR" smtClean="0"/>
              <a:pPr>
                <a:defRPr/>
              </a:pPr>
              <a:t>8.01.2024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EF98A-42A9-4040-9B01-76FEB9FDB1D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45720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C635D-CA7B-48B2-9EC2-78DB417808DF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8.01.2024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97212-B7A7-4187-8F11-A46ED9604D73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1798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7B69B-9817-462F-827E-C9D3DBF006D7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8.01.2024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EBD2D-6D4B-4881-B118-FAF62D2A1B6B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752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2DCB9-3980-46F5-A2B9-649E7F3B6A1F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8.01.2024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CE80E2-2F80-4F8E-B49C-2404BCD2AE02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4807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B170A-0195-4E4F-B9C5-170D8040ED7E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8.01.2024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50E3B-201D-40F5-B386-9CECA9C55E31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3614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8A9FC-7938-4AAC-B1F4-F7C97A68679B}" type="datetime1">
              <a:rPr lang="tr-TR"/>
              <a:pPr>
                <a:defRPr/>
              </a:pPr>
              <a:t>8.01.2024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50E3B-201D-40F5-B386-9CECA9C55E3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72A60-A5DE-4889-A3D9-53B5D2CA443A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8.01.2024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4F698-50D0-4F05-99D9-43773B101A4F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906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0BB261-3EBE-47F6-B561-550C685EB8A9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8.01.2024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A59C2F-FB32-4148-8774-2BB59012302E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3572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08A10C-895E-402B-8AC4-508C31252953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8.01.2024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67CEC0-DE57-4934-89EF-E6E48424F483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7876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2B7FCC-4805-487C-9BED-43A351B32216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8.01.2024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326FA-260D-48AD-854A-04E3C0055DA5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603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14FE7B-FDD8-42DC-85E3-4D0A183245A1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8.01.2024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7BA2A-FB05-4C05-B32A-E4EE39E2A8C2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740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8DAF0-4990-42CD-BBF4-EEDF120638A9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8.01.2024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141D5-CE6F-4610-87BC-ECD31F8825D5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144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0D21A-E9DB-4381-B9B5-7104045A42F9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8.01.2024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12275-C0D7-444D-A55E-DC76FE4E853C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2617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23878-3076-4D30-8F51-5E6EDB02382E}" type="datetime1">
              <a:rPr lang="tr-TR"/>
              <a:pPr>
                <a:defRPr/>
              </a:pPr>
              <a:t>8.01.2024</a:t>
            </a:fld>
            <a:endParaRPr lang="tr-TR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4F698-50D0-4F05-99D9-43773B101A4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A2669-1CA4-4457-A39B-05B6D0091EB9}" type="datetime1">
              <a:rPr lang="tr-TR"/>
              <a:pPr>
                <a:defRPr/>
              </a:pPr>
              <a:t>8.01.2024</a:t>
            </a:fld>
            <a:endParaRPr lang="tr-TR"/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59C2F-FB32-4148-8774-2BB59012302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D8C3F-73E3-4A52-86B8-6BEB6E1F1A45}" type="datetime1">
              <a:rPr lang="tr-TR"/>
              <a:pPr>
                <a:defRPr/>
              </a:pPr>
              <a:t>8.01.2024</a:t>
            </a:fld>
            <a:endParaRPr lang="tr-TR"/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7CEC0-DE57-4934-89EF-E6E48424F4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88365-4475-4B07-B9C7-C06FFFBAC651}" type="datetime1">
              <a:rPr lang="tr-TR"/>
              <a:pPr>
                <a:defRPr/>
              </a:pPr>
              <a:t>8.01.2024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326FA-260D-48AD-854A-04E3C0055DA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1FC9-5FAF-4643-80B6-90055909DAE5}" type="datetime1">
              <a:rPr lang="tr-TR"/>
              <a:pPr>
                <a:defRPr/>
              </a:pPr>
              <a:t>8.01.2024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7BA2A-FB05-4C05-B32A-E4EE39E2A8C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2051050" y="-26988"/>
            <a:ext cx="6707188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78D90B-7A53-4318-8A78-D75254DB02AD}" type="datetime1">
              <a:rPr lang="tr-TR"/>
              <a:pPr>
                <a:defRPr/>
              </a:pPr>
              <a:t>8.01.2024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C4870F-057B-439C-9A71-4F4714FB2BF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3" name="Metin kutusu 2"/>
          <p:cNvSpPr txBox="1"/>
          <p:nvPr userDrawn="1"/>
        </p:nvSpPr>
        <p:spPr>
          <a:xfrm>
            <a:off x="611188" y="115888"/>
            <a:ext cx="1584325" cy="693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Kadının Statüsü Genel Müdürlüğü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709" r:id="rId12"/>
    <p:sldLayoutId id="2147483710" r:id="rId13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*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2051050" y="-26988"/>
            <a:ext cx="6707188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78D90B-7A53-4318-8A78-D75254DB02AD}" type="datetime1">
              <a:rPr lang="tr-TR"/>
              <a:pPr>
                <a:defRPr/>
              </a:pPr>
              <a:t>8.01.2024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C4870F-057B-439C-9A71-4F4714FB2BF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3" name="Metin kutusu 2"/>
          <p:cNvSpPr txBox="1"/>
          <p:nvPr userDrawn="1"/>
        </p:nvSpPr>
        <p:spPr>
          <a:xfrm>
            <a:off x="611188" y="115888"/>
            <a:ext cx="1584325" cy="693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3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Kadının Statüsü Genel Müdürlüğü</a:t>
            </a:r>
          </a:p>
        </p:txBody>
      </p:sp>
    </p:spTree>
    <p:extLst>
      <p:ext uri="{BB962C8B-B14F-4D97-AF65-F5344CB8AC3E}">
        <p14:creationId xmlns:p14="http://schemas.microsoft.com/office/powerpoint/2010/main" xmlns="" val="415630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*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2051720" y="-27384"/>
            <a:ext cx="67070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dirty="0" smtClean="0"/>
              <a:t>Asıl metin stillerini düzenlemek için tıklatın</a:t>
            </a:r>
          </a:p>
          <a:p>
            <a:pPr lvl="1"/>
            <a:r>
              <a:rPr lang="tr-TR" altLang="tr-TR" dirty="0" smtClean="0"/>
              <a:t>İkinci düzey</a:t>
            </a:r>
          </a:p>
          <a:p>
            <a:pPr lvl="2"/>
            <a:r>
              <a:rPr lang="tr-TR" altLang="tr-TR" dirty="0" smtClean="0"/>
              <a:t>Üçüncü düzey</a:t>
            </a:r>
          </a:p>
          <a:p>
            <a:pPr lvl="3"/>
            <a:r>
              <a:rPr lang="tr-TR" altLang="tr-TR" dirty="0" smtClean="0"/>
              <a:t>Dördüncü düzey</a:t>
            </a:r>
          </a:p>
          <a:p>
            <a:pPr lvl="4"/>
            <a:r>
              <a:rPr lang="tr-TR" altLang="tr-TR" dirty="0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FDBC15-F0E7-4EFC-B70B-B53614132C16}" type="datetime1">
              <a:rPr lang="tr-TR" smtClean="0"/>
              <a:pPr>
                <a:defRPr/>
              </a:pPr>
              <a:t>8.01.2024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69CB6D-A257-4BBA-A2FC-5EC7117CDD2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3" name="Metin kutusu 2"/>
          <p:cNvSpPr txBox="1"/>
          <p:nvPr userDrawn="1"/>
        </p:nvSpPr>
        <p:spPr>
          <a:xfrm>
            <a:off x="611560" y="116632"/>
            <a:ext cx="158417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tr-TR" sz="13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13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Kadının Statüsü Genel Müdürlüğü</a:t>
            </a:r>
          </a:p>
        </p:txBody>
      </p:sp>
    </p:spTree>
    <p:extLst>
      <p:ext uri="{BB962C8B-B14F-4D97-AF65-F5344CB8AC3E}">
        <p14:creationId xmlns:p14="http://schemas.microsoft.com/office/powerpoint/2010/main" xmlns="" val="227756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*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2051050" y="-26988"/>
            <a:ext cx="6707188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EC781-A1EA-4194-817A-C1429BB1D021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8.01.2024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4870F-057B-439C-9A71-4F4714FB2BFD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Metin kutusu 2"/>
          <p:cNvSpPr txBox="1"/>
          <p:nvPr userDrawn="1"/>
        </p:nvSpPr>
        <p:spPr>
          <a:xfrm>
            <a:off x="611188" y="115888"/>
            <a:ext cx="1584325" cy="693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Kadının Statüsü Genel Müdürlüğü</a:t>
            </a:r>
          </a:p>
        </p:txBody>
      </p:sp>
    </p:spTree>
    <p:extLst>
      <p:ext uri="{BB962C8B-B14F-4D97-AF65-F5344CB8AC3E}">
        <p14:creationId xmlns:p14="http://schemas.microsoft.com/office/powerpoint/2010/main" xmlns="" val="418582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*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0.png"/><Relationship Id="rId7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496944" cy="5256584"/>
          </a:xfrm>
        </p:spPr>
        <p:txBody>
          <a:bodyPr/>
          <a:lstStyle/>
          <a:p>
            <a:r>
              <a:rPr lang="tr-TR" sz="6000" b="1" dirty="0" smtClean="0">
                <a:solidFill>
                  <a:srgbClr val="C00000"/>
                </a:solidFill>
              </a:rPr>
              <a:t>ERKEN YAŞTA ve </a:t>
            </a:r>
          </a:p>
          <a:p>
            <a:r>
              <a:rPr lang="tr-TR" sz="6000" b="1" dirty="0" smtClean="0">
                <a:solidFill>
                  <a:srgbClr val="C00000"/>
                </a:solidFill>
              </a:rPr>
              <a:t>ZORLA EVLİLİKLERLE MÜCADELE</a:t>
            </a:r>
            <a:r>
              <a:rPr lang="tr-TR" sz="6000" b="1" dirty="0">
                <a:solidFill>
                  <a:srgbClr val="C00000"/>
                </a:solidFill>
              </a:rPr>
              <a:t> </a:t>
            </a:r>
            <a:r>
              <a:rPr lang="tr-TR" sz="6000" b="1" dirty="0" smtClean="0">
                <a:solidFill>
                  <a:srgbClr val="C00000"/>
                </a:solidFill>
              </a:rPr>
              <a:t>SEMİNERİ</a:t>
            </a:r>
            <a:endParaRPr lang="tr-TR" sz="4000" b="1" dirty="0" smtClean="0">
              <a:solidFill>
                <a:srgbClr val="C00000"/>
              </a:solidFill>
            </a:endParaRPr>
          </a:p>
          <a:p>
            <a:endParaRPr lang="tr-TR" sz="2400" b="1" dirty="0" smtClean="0">
              <a:solidFill>
                <a:srgbClr val="002060"/>
              </a:solidFill>
            </a:endParaRPr>
          </a:p>
          <a:p>
            <a:endParaRPr lang="tr-TR" sz="2400" b="1" dirty="0">
              <a:solidFill>
                <a:srgbClr val="002060"/>
              </a:solidFill>
            </a:endParaRPr>
          </a:p>
          <a:p>
            <a:r>
              <a:rPr lang="tr-TR" sz="2800" dirty="0" smtClean="0">
                <a:solidFill>
                  <a:srgbClr val="C00000"/>
                </a:solidFill>
              </a:rPr>
              <a:t>Kırıkkale </a:t>
            </a:r>
            <a:r>
              <a:rPr lang="tr-TR" sz="2800" dirty="0" smtClean="0">
                <a:solidFill>
                  <a:srgbClr val="C00000"/>
                </a:solidFill>
              </a:rPr>
              <a:t>Şiddet Önleme ve İzleme Merkezi Müdürlüğü</a:t>
            </a:r>
            <a:endParaRPr lang="tr-TR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444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6228184" y="6016203"/>
            <a:ext cx="2895600" cy="365125"/>
          </a:xfrm>
        </p:spPr>
        <p:txBody>
          <a:bodyPr/>
          <a:lstStyle/>
          <a:p>
            <a:r>
              <a:rPr lang="en-US" sz="1400" b="1" i="1" dirty="0" err="1" smtClean="0"/>
              <a:t>Yetişkinler</a:t>
            </a:r>
            <a:r>
              <a:rPr lang="en-US" sz="1400" b="1" i="1" dirty="0" smtClean="0"/>
              <a:t> de </a:t>
            </a:r>
            <a:r>
              <a:rPr lang="en-US" sz="1400" b="1" i="1" dirty="0" err="1" smtClean="0"/>
              <a:t>zorla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evlilik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mağduru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olabilmektedir</a:t>
            </a:r>
            <a:r>
              <a:rPr lang="en-US" sz="1400" b="1" i="1" dirty="0" smtClean="0"/>
              <a:t>.  </a:t>
            </a:r>
            <a:endParaRPr lang="en-US" sz="1400" b="1" i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755576" y="1340768"/>
            <a:ext cx="7416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1" indent="0" algn="ctr">
              <a:buNone/>
            </a:pPr>
            <a:r>
              <a:rPr lang="tr-TR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Zorla evlilik bir şemsiye kavramdır. </a:t>
            </a:r>
          </a:p>
          <a:p>
            <a:pPr marL="400050" lvl="1" indent="0" algn="ctr">
              <a:buNone/>
            </a:pPr>
            <a:endParaRPr lang="tr-TR" sz="2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00050" lvl="1" indent="0" algn="ctr">
              <a:buNone/>
            </a:pPr>
            <a:r>
              <a:rPr lang="tr-TR" sz="28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İnsan kaçakçılığı</a:t>
            </a:r>
            <a:r>
              <a:rPr lang="tr-TR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</a:p>
          <a:p>
            <a:pPr marL="400050" lvl="1" indent="0" algn="ctr">
              <a:buNone/>
            </a:pPr>
            <a:r>
              <a:rPr lang="tr-TR" sz="28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beşik kertmesi</a:t>
            </a:r>
            <a:r>
              <a:rPr lang="tr-TR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,</a:t>
            </a:r>
          </a:p>
          <a:p>
            <a:pPr marL="400050" lvl="1" indent="0" algn="ctr">
              <a:buNone/>
            </a:pPr>
            <a:r>
              <a:rPr lang="tr-TR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berdel</a:t>
            </a:r>
            <a:r>
              <a:rPr lang="tr-TR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marL="400050" lvl="1" indent="0" algn="ctr">
              <a:buNone/>
            </a:pPr>
            <a:r>
              <a:rPr lang="tr-TR" sz="2800" b="1" dirty="0"/>
              <a:t>kaçırarak evlenme</a:t>
            </a:r>
            <a:endParaRPr lang="tr-TR" sz="2800" b="1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00050" lvl="1" indent="0" algn="ctr">
              <a:buNone/>
            </a:pPr>
            <a:r>
              <a:rPr lang="tr-TR" sz="28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vatandaşlık almak için evlendirme</a:t>
            </a:r>
          </a:p>
          <a:p>
            <a:pPr marL="400050" lvl="1" indent="0" algn="ctr">
              <a:buNone/>
            </a:pPr>
            <a:r>
              <a:rPr lang="tr-TR" sz="2800" b="1" dirty="0"/>
              <a:t>kayın/baldız evliliği</a:t>
            </a:r>
            <a:endParaRPr lang="tr-TR" sz="2800" b="1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86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907704" y="57076"/>
            <a:ext cx="6400800" cy="1752600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Uluslararası Hukukta Erken Yaşta ve Zorla Evlilikler  </a:t>
            </a:r>
          </a:p>
          <a:p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71600" y="1628800"/>
            <a:ext cx="45365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solidFill>
                  <a:srgbClr val="C00000"/>
                </a:solidFill>
                <a:cs typeface="Arial" charset="0"/>
              </a:rPr>
              <a:t>İnsan Hakları Evrensel Beyannamesi</a:t>
            </a:r>
            <a:r>
              <a:rPr lang="ja-JP" altLang="tr-TR" sz="2000" dirty="0" smtClean="0">
                <a:cs typeface="Arial" charset="0"/>
              </a:rPr>
              <a:t>’</a:t>
            </a:r>
            <a:r>
              <a:rPr lang="tr-TR" altLang="ja-JP" sz="2000" dirty="0" smtClean="0">
                <a:cs typeface="Arial" charset="0"/>
              </a:rPr>
              <a:t>ne göre </a:t>
            </a:r>
            <a:r>
              <a:rPr lang="tr-TR" altLang="ja-JP" sz="2000" b="1" dirty="0" smtClean="0">
                <a:cs typeface="Arial" charset="0"/>
              </a:rPr>
              <a:t>evlenme sözleşmesi ancak evlenenlerin özgür ve tam iradesi </a:t>
            </a:r>
            <a:r>
              <a:rPr lang="tr-TR" altLang="ja-JP" sz="2000" dirty="0" smtClean="0">
                <a:cs typeface="Arial" charset="0"/>
              </a:rPr>
              <a:t>ile yapılır.</a:t>
            </a:r>
          </a:p>
          <a:p>
            <a:pPr marL="571500" indent="-571500">
              <a:buFont typeface="Arial"/>
              <a:buChar char="•"/>
            </a:pPr>
            <a:endParaRPr lang="tr-TR" sz="2000" dirty="0" smtClean="0"/>
          </a:p>
          <a:p>
            <a:pPr marL="571500" indent="-571500">
              <a:buFont typeface="Arial"/>
              <a:buChar char="•"/>
            </a:pPr>
            <a:endParaRPr lang="tr-TR" sz="2000" dirty="0"/>
          </a:p>
          <a:p>
            <a:pPr marL="571500" indent="-571500">
              <a:buFont typeface="Arial"/>
              <a:buChar char="•"/>
            </a:pPr>
            <a:endParaRPr lang="tr-TR" sz="2000" dirty="0" smtClean="0"/>
          </a:p>
          <a:p>
            <a:pPr marL="571500" indent="-571500">
              <a:buFont typeface="Arial"/>
              <a:buChar char="•"/>
            </a:pPr>
            <a:endParaRPr lang="en-US" sz="2000" dirty="0" smtClean="0"/>
          </a:p>
          <a:p>
            <a:r>
              <a:rPr lang="tr-TR" sz="2000" b="1" dirty="0" smtClean="0">
                <a:solidFill>
                  <a:srgbClr val="C00000"/>
                </a:solidFill>
                <a:cs typeface="Arial" charset="0"/>
              </a:rPr>
              <a:t>Çocuk Hakları Sözleşmesi</a:t>
            </a:r>
            <a:r>
              <a:rPr lang="ja-JP" altLang="tr-TR" sz="2000" b="1" dirty="0" smtClean="0">
                <a:solidFill>
                  <a:srgbClr val="C00000"/>
                </a:solidFill>
                <a:cs typeface="Arial" charset="0"/>
              </a:rPr>
              <a:t>’</a:t>
            </a:r>
            <a:r>
              <a:rPr lang="tr-TR" altLang="ja-JP" sz="2000" dirty="0" smtClean="0">
                <a:cs typeface="Arial" charset="0"/>
              </a:rPr>
              <a:t>ne göre 18  yaşından küçük herkes çocuktur ve taraf devletler </a:t>
            </a:r>
            <a:r>
              <a:rPr lang="tr-TR" altLang="ja-JP" sz="2000" b="1" dirty="0" smtClean="0">
                <a:cs typeface="Arial" charset="0"/>
              </a:rPr>
              <a:t>çocuğu her türlü sömürüye karşı korumakla yükümlüdür</a:t>
            </a:r>
            <a:r>
              <a:rPr lang="tr-TR" altLang="ja-JP" sz="2000" dirty="0" smtClean="0">
                <a:cs typeface="Arial" charset="0"/>
              </a:rPr>
              <a:t>.  </a:t>
            </a:r>
            <a:endParaRPr lang="tr-TR" altLang="ja-JP" sz="2000" dirty="0">
              <a:cs typeface="Arial" charset="0"/>
            </a:endParaRPr>
          </a:p>
        </p:txBody>
      </p:sp>
      <p:pic>
        <p:nvPicPr>
          <p:cNvPr id="7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124744"/>
            <a:ext cx="3302000" cy="219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1470" y="3789040"/>
            <a:ext cx="3111252" cy="2063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54460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83568" y="1412776"/>
            <a:ext cx="4572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pPr algn="just"/>
            <a:r>
              <a:rPr lang="tr-TR" sz="2000" b="1" dirty="0" smtClean="0">
                <a:solidFill>
                  <a:srgbClr val="C00000"/>
                </a:solidFill>
                <a:cs typeface="Arial" charset="0"/>
              </a:rPr>
              <a:t>Kadınlara Karşı Her Türlü Ayrımcılığın Önlenmesi Sözleşmesi (CEDAW)</a:t>
            </a:r>
            <a:r>
              <a:rPr lang="ja-JP" altLang="tr-TR" sz="2000" dirty="0" smtClean="0">
                <a:cs typeface="Arial" charset="0"/>
              </a:rPr>
              <a:t>’</a:t>
            </a:r>
            <a:r>
              <a:rPr lang="tr-TR" altLang="ja-JP" sz="2000" dirty="0" smtClean="0">
                <a:cs typeface="Arial" charset="0"/>
              </a:rPr>
              <a:t>ne</a:t>
            </a:r>
            <a:r>
              <a:rPr lang="tr-TR" altLang="ja-JP" sz="2000" b="1" dirty="0" smtClean="0">
                <a:cs typeface="Arial" charset="0"/>
              </a:rPr>
              <a:t> </a:t>
            </a:r>
            <a:r>
              <a:rPr lang="tr-TR" altLang="ja-JP" sz="2000" dirty="0" smtClean="0">
                <a:cs typeface="Arial" charset="0"/>
              </a:rPr>
              <a:t>göre </a:t>
            </a:r>
            <a:r>
              <a:rPr lang="tr-TR" altLang="ja-JP" sz="2000" b="1" dirty="0" smtClean="0">
                <a:cs typeface="Arial" charset="0"/>
              </a:rPr>
              <a:t>çocukların evlenmesi yasal sayılmayacak, asgari evlilik yaşı belirlenecek ve  evlilikler kayıt altında tutulacaktır. </a:t>
            </a:r>
          </a:p>
          <a:p>
            <a:pPr algn="just"/>
            <a:endParaRPr lang="tr-TR" sz="2000" b="1" dirty="0">
              <a:cs typeface="Arial" charset="0"/>
            </a:endParaRPr>
          </a:p>
          <a:p>
            <a:pPr algn="just"/>
            <a:endParaRPr lang="tr-TR" sz="2000" b="1" dirty="0" smtClean="0">
              <a:cs typeface="Arial" charset="0"/>
            </a:endParaRPr>
          </a:p>
          <a:p>
            <a:pPr algn="just"/>
            <a:endParaRPr lang="tr-TR" altLang="ja-JP" sz="2000" dirty="0" smtClean="0">
              <a:cs typeface="Arial" charset="0"/>
            </a:endParaRPr>
          </a:p>
          <a:p>
            <a:pPr algn="just"/>
            <a:r>
              <a:rPr lang="tr-TR" sz="2000" b="1" dirty="0" smtClean="0">
                <a:solidFill>
                  <a:srgbClr val="C00000"/>
                </a:solidFill>
                <a:cs typeface="Arial" charset="0"/>
              </a:rPr>
              <a:t>İstanbul Sözleşmesi </a:t>
            </a:r>
            <a:r>
              <a:rPr lang="tr-TR" sz="2000" dirty="0" smtClean="0">
                <a:cs typeface="Arial" charset="0"/>
              </a:rPr>
              <a:t>ile taraf devletlere </a:t>
            </a:r>
            <a:r>
              <a:rPr lang="tr-TR" sz="2000" b="1" dirty="0" smtClean="0">
                <a:cs typeface="Arial" charset="0"/>
              </a:rPr>
              <a:t>çocuğu evliliğe zorlamanın suç sayılmasını sağlamak için yasal tedbirleri alma yükümlülüğü </a:t>
            </a:r>
            <a:r>
              <a:rPr lang="tr-TR" sz="2000" dirty="0" smtClean="0">
                <a:cs typeface="Arial" charset="0"/>
              </a:rPr>
              <a:t>getirilmiştir.</a:t>
            </a:r>
            <a:endParaRPr lang="tr-TR" sz="2000" dirty="0">
              <a:cs typeface="Arial" charset="0"/>
            </a:endParaRPr>
          </a:p>
        </p:txBody>
      </p:sp>
      <p:pic>
        <p:nvPicPr>
          <p:cNvPr id="6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412776"/>
            <a:ext cx="3302000" cy="219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9462" y="3933579"/>
            <a:ext cx="3111252" cy="2063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Alt Başlık 2"/>
          <p:cNvSpPr txBox="1">
            <a:spLocks/>
          </p:cNvSpPr>
          <p:nvPr/>
        </p:nvSpPr>
        <p:spPr bwMode="auto">
          <a:xfrm>
            <a:off x="1907704" y="57076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smtClean="0">
                <a:solidFill>
                  <a:srgbClr val="C00000"/>
                </a:solidFill>
              </a:rPr>
              <a:t>Uluslararası Hukukta Erken Yaşta ve Zorla Evlilikler  </a:t>
            </a:r>
          </a:p>
          <a:p>
            <a:endParaRPr lang="tr-T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4798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16645" y="229117"/>
            <a:ext cx="6838528" cy="637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b="1" dirty="0" smtClean="0">
                <a:solidFill>
                  <a:srgbClr val="C00000"/>
                </a:solidFill>
                <a:latin typeface="Calibri"/>
              </a:rPr>
              <a:t>Kimler Evlenebilir?</a:t>
            </a:r>
            <a:endParaRPr lang="en-US" sz="40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92775" y="1325246"/>
            <a:ext cx="7416824" cy="9975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Türk Medeni Kanunu ve İlgili Mevzuata göre;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92775" y="2564905"/>
            <a:ext cx="51153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tr-TR" sz="2400" b="1" dirty="0">
                <a:cs typeface="Arial" charset="0"/>
              </a:rPr>
              <a:t>18 yaş</a:t>
            </a:r>
            <a:r>
              <a:rPr lang="tr-TR" sz="2400" dirty="0">
                <a:cs typeface="Arial" charset="0"/>
              </a:rPr>
              <a:t>, </a:t>
            </a:r>
            <a:r>
              <a:rPr lang="tr-TR" sz="2400" b="1" dirty="0">
                <a:cs typeface="Arial" charset="0"/>
              </a:rPr>
              <a:t>başka bir kimsenin rızası veya iznine bağlı olmaksızın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tr-TR" sz="2400" dirty="0">
              <a:cs typeface="Arial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2400" b="1" dirty="0">
                <a:cs typeface="Arial" charset="0"/>
              </a:rPr>
              <a:t>17 yaş,</a:t>
            </a:r>
            <a:r>
              <a:rPr lang="tr-TR" sz="2400" dirty="0">
                <a:cs typeface="Arial" charset="0"/>
              </a:rPr>
              <a:t> </a:t>
            </a:r>
            <a:r>
              <a:rPr lang="tr-TR" sz="2400" b="1" dirty="0">
                <a:cs typeface="Arial" charset="0"/>
              </a:rPr>
              <a:t>anne ve babasının ya da yasal vasisinin izni ile,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tr-TR" sz="2400" b="1" dirty="0">
              <a:cs typeface="Arial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2400" b="1" dirty="0">
                <a:cs typeface="Arial" charset="0"/>
              </a:rPr>
              <a:t>16 yaş, hakimin izni ile evlenilebilir.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0427" y="2780928"/>
            <a:ext cx="2596030" cy="2305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7003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 txBox="1">
            <a:spLocks/>
          </p:cNvSpPr>
          <p:nvPr/>
        </p:nvSpPr>
        <p:spPr>
          <a:xfrm>
            <a:off x="1763688" y="1275"/>
            <a:ext cx="70276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Türk Ceza Kanununda </a:t>
            </a:r>
          </a:p>
          <a:p>
            <a:r>
              <a:rPr lang="tr-TR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Erken Yaşta Evlilikler </a:t>
            </a:r>
            <a:endParaRPr lang="tr-TR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lt Başlık 4"/>
          <p:cNvSpPr txBox="1">
            <a:spLocks/>
          </p:cNvSpPr>
          <p:nvPr/>
        </p:nvSpPr>
        <p:spPr>
          <a:xfrm>
            <a:off x="683568" y="1556792"/>
            <a:ext cx="7776864" cy="2952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tr-TR" sz="2800" dirty="0"/>
              <a:t>TCK’da erken yaşta evlilik bir suç olarak tanımlanmamakla birlikte bu tarz </a:t>
            </a:r>
            <a:r>
              <a:rPr lang="tr-TR" sz="2800" dirty="0" smtClean="0"/>
              <a:t>evlilikler;</a:t>
            </a:r>
          </a:p>
          <a:p>
            <a:pPr marL="0" indent="0" algn="just">
              <a:buNone/>
            </a:pPr>
            <a:endParaRPr lang="tr-TR" sz="2800" dirty="0"/>
          </a:p>
          <a:p>
            <a:pPr lvl="1" algn="just"/>
            <a:r>
              <a:rPr lang="tr-TR" sz="2400" b="1" i="1" dirty="0"/>
              <a:t>M. 103 Çocuğun Cinsel İstismarı</a:t>
            </a:r>
          </a:p>
          <a:p>
            <a:pPr lvl="1" algn="just"/>
            <a:r>
              <a:rPr lang="tr-TR" sz="2400" b="1" i="1" dirty="0"/>
              <a:t>M. 104 Reşit Olmayanla Cinsel İlişki</a:t>
            </a:r>
          </a:p>
          <a:p>
            <a:pPr marL="0" indent="0" algn="just">
              <a:buNone/>
            </a:pPr>
            <a:r>
              <a:rPr lang="tr-TR" sz="2800" dirty="0"/>
              <a:t>bağlamında cezalandırılmaktadır.</a:t>
            </a:r>
            <a:endParaRPr lang="tr-TR" sz="2800" b="1" dirty="0">
              <a:solidFill>
                <a:srgbClr val="008040"/>
              </a:solidFill>
            </a:endParaRPr>
          </a:p>
          <a:p>
            <a:pPr marL="0" indent="0" algn="just">
              <a:buNone/>
            </a:pPr>
            <a:endParaRPr lang="tr-TR" sz="2800" b="1" dirty="0" smtClean="0"/>
          </a:p>
          <a:p>
            <a:pPr marL="0" indent="0" algn="ctr">
              <a:buNone/>
            </a:pPr>
            <a:r>
              <a:rPr lang="tr-TR" sz="2800" b="1" dirty="0" smtClean="0">
                <a:solidFill>
                  <a:srgbClr val="C00000"/>
                </a:solidFill>
              </a:rPr>
              <a:t>Sadece </a:t>
            </a:r>
            <a:r>
              <a:rPr lang="tr-TR" sz="2800" b="1" dirty="0">
                <a:solidFill>
                  <a:srgbClr val="C00000"/>
                </a:solidFill>
              </a:rPr>
              <a:t>fail değil mağdurun </a:t>
            </a:r>
            <a:r>
              <a:rPr lang="tr-TR" sz="2800" b="1" dirty="0" smtClean="0">
                <a:solidFill>
                  <a:srgbClr val="C00000"/>
                </a:solidFill>
              </a:rPr>
              <a:t>ve failin </a:t>
            </a:r>
            <a:r>
              <a:rPr lang="tr-TR" sz="2800" b="1" dirty="0">
                <a:solidFill>
                  <a:srgbClr val="C00000"/>
                </a:solidFill>
              </a:rPr>
              <a:t>anne babası da ceza alabilir. </a:t>
            </a:r>
          </a:p>
          <a:p>
            <a:pPr marL="0" indent="0" algn="just">
              <a:buNone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xmlns="" val="178094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 smtClean="0"/>
              <a:t>Dünyada Erken Yaşta Evlilikler</a:t>
            </a:r>
            <a:endParaRPr lang="tr-TR" sz="4000" b="1" dirty="0"/>
          </a:p>
        </p:txBody>
      </p:sp>
      <p:grpSp>
        <p:nvGrpSpPr>
          <p:cNvPr id="7" name="Grup 6"/>
          <p:cNvGrpSpPr/>
          <p:nvPr/>
        </p:nvGrpSpPr>
        <p:grpSpPr>
          <a:xfrm>
            <a:off x="755576" y="1809924"/>
            <a:ext cx="8159379" cy="2611557"/>
            <a:chOff x="0" y="2815889"/>
            <a:chExt cx="9169257" cy="2684136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8521"/>
            <a:stretch/>
          </p:blipFill>
          <p:spPr bwMode="auto">
            <a:xfrm>
              <a:off x="2570338" y="2815889"/>
              <a:ext cx="6598919" cy="2667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Metin kutusu 3"/>
            <p:cNvSpPr txBox="1">
              <a:spLocks noChangeArrowheads="1"/>
            </p:cNvSpPr>
            <p:nvPr/>
          </p:nvSpPr>
          <p:spPr bwMode="auto">
            <a:xfrm>
              <a:off x="2545080" y="4075964"/>
              <a:ext cx="1813560" cy="1359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tr-TR" sz="1600" b="1" dirty="0" smtClean="0">
                  <a:latin typeface="Calibri" charset="0"/>
                </a:rPr>
                <a:t>12 </a:t>
              </a:r>
              <a:r>
                <a:rPr lang="tr-TR" sz="1600" b="1" dirty="0">
                  <a:latin typeface="Calibri" charset="0"/>
                </a:rPr>
                <a:t>milyon </a:t>
              </a:r>
              <a:r>
                <a:rPr lang="tr-TR" sz="1600" b="1" dirty="0" smtClean="0">
                  <a:latin typeface="Calibri" charset="0"/>
                </a:rPr>
                <a:t>kız çocuğu</a:t>
              </a:r>
              <a:endParaRPr lang="tr-TR" sz="1600" b="1" dirty="0">
                <a:latin typeface="Calibri" charset="0"/>
              </a:endParaRPr>
            </a:p>
            <a:p>
              <a:pPr algn="ctr" eaLnBrk="1" hangingPunct="1"/>
              <a:r>
                <a:rPr lang="tr-TR" sz="1600" dirty="0">
                  <a:latin typeface="Calibri" charset="0"/>
                </a:rPr>
                <a:t>her yıl on sekiz yaşından önce evleniyor </a:t>
              </a:r>
            </a:p>
          </p:txBody>
        </p:sp>
        <p:sp>
          <p:nvSpPr>
            <p:cNvPr id="10" name="Metin kutusu 4"/>
            <p:cNvSpPr txBox="1">
              <a:spLocks noChangeArrowheads="1"/>
            </p:cNvSpPr>
            <p:nvPr/>
          </p:nvSpPr>
          <p:spPr bwMode="auto">
            <a:xfrm>
              <a:off x="4905472" y="4106320"/>
              <a:ext cx="1662967" cy="1107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tr-TR" sz="1600" b="1" dirty="0" smtClean="0">
                  <a:latin typeface="Calibri" charset="0"/>
                </a:rPr>
                <a:t>5 kız çocuğundan  biri 18 yaşından önce </a:t>
              </a:r>
              <a:endParaRPr lang="tr-TR" sz="1600" dirty="0">
                <a:latin typeface="Calibri" charset="0"/>
              </a:endParaRPr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32080"/>
              <a:ext cx="2570338" cy="2667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5472" y="3533065"/>
              <a:ext cx="1638300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Dikdörtgen 1"/>
          <p:cNvSpPr/>
          <p:nvPr/>
        </p:nvSpPr>
        <p:spPr>
          <a:xfrm>
            <a:off x="7164287" y="3115703"/>
            <a:ext cx="15121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latin typeface="Calibri" charset="0"/>
              </a:rPr>
              <a:t>9 </a:t>
            </a:r>
            <a:r>
              <a:rPr lang="tr-TR" sz="1600" b="1" dirty="0">
                <a:latin typeface="Calibri" charset="0"/>
              </a:rPr>
              <a:t>kız çocuğundan  </a:t>
            </a:r>
            <a:r>
              <a:rPr lang="tr-TR" sz="1600" b="1" dirty="0" smtClean="0">
                <a:latin typeface="Calibri" charset="0"/>
              </a:rPr>
              <a:t>biri 15 yaşından önce</a:t>
            </a:r>
            <a:endParaRPr lang="tr-TR" sz="16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20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 smtClean="0"/>
              <a:t>Türkiye’de Erken Yaşta Evlilikler</a:t>
            </a:r>
            <a:endParaRPr lang="tr-TR" sz="3600" b="1" dirty="0"/>
          </a:p>
        </p:txBody>
      </p:sp>
      <p:sp>
        <p:nvSpPr>
          <p:cNvPr id="7" name="Dikdörtgen 6"/>
          <p:cNvSpPr/>
          <p:nvPr/>
        </p:nvSpPr>
        <p:spPr>
          <a:xfrm>
            <a:off x="539552" y="1340768"/>
            <a:ext cx="8075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Tabloda </a:t>
            </a:r>
            <a:r>
              <a:rPr kumimoji="0" lang="tr-TR" sz="18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Türkiye İstatistik Kurumu (TÜİK)</a:t>
            </a:r>
            <a:r>
              <a:rPr kumimoji="0" lang="ja-JP" alt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/>
                <a:cs typeface="Arial" charset="0"/>
              </a:rPr>
              <a:t>’</a:t>
            </a:r>
            <a:r>
              <a:rPr kumimoji="0" lang="tr-TR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/>
                <a:cs typeface="Arial" charset="0"/>
              </a:rPr>
              <a:t>nun verilerine göre  2002-2017 yılları arasında 16 ve 17 yaşında evlenen çocukların sayısı görülmektedir. Listeye göre erken evliliklerin </a:t>
            </a:r>
            <a:r>
              <a:rPr kumimoji="0" lang="tr-TR" altLang="ja-JP" sz="18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/>
                <a:cs typeface="Arial" charset="0"/>
              </a:rPr>
              <a:t>yıllar itibariyle düşmekte olduğu </a:t>
            </a:r>
            <a:r>
              <a:rPr kumimoji="0" lang="tr-TR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/>
                <a:cs typeface="Arial" charset="0"/>
              </a:rPr>
              <a:t>görülmektedir. </a:t>
            </a:r>
            <a:endParaRPr kumimoji="0" lang="tr-T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11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63333887"/>
              </p:ext>
            </p:extLst>
          </p:nvPr>
        </p:nvGraphicFramePr>
        <p:xfrm>
          <a:off x="1259632" y="2636914"/>
          <a:ext cx="6840759" cy="3384738"/>
        </p:xfrm>
        <a:graphic>
          <a:graphicData uri="http://schemas.openxmlformats.org/drawingml/2006/table">
            <a:tbl>
              <a:tblPr firstRow="1" firstCol="1" bandRow="1"/>
              <a:tblGrid>
                <a:gridCol w="8399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32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61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17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67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10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174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361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Toplam evlenme sayısı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Evlenen çocuk sayısı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Evlenen çocukların toplam içindeki oranı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81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YIL</a:t>
                      </a:r>
                      <a:endParaRPr lang="tr-TR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0" u="sng" dirty="0">
                          <a:effectLst/>
                        </a:rPr>
                        <a:t>Erkek</a:t>
                      </a:r>
                      <a:endParaRPr lang="tr-TR" sz="1600" b="1" i="0" u="sng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0" u="sng" dirty="0">
                          <a:effectLst/>
                        </a:rPr>
                        <a:t>Kadın</a:t>
                      </a:r>
                      <a:endParaRPr lang="tr-TR" sz="1600" b="1" i="0" u="sng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0" u="sng" dirty="0">
                          <a:effectLst/>
                        </a:rPr>
                        <a:t>Erkek</a:t>
                      </a:r>
                      <a:endParaRPr lang="tr-TR" sz="1600" b="1" i="0" u="sng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0" u="sng" dirty="0">
                          <a:effectLst/>
                        </a:rPr>
                        <a:t>Kız</a:t>
                      </a:r>
                      <a:endParaRPr lang="tr-TR" sz="1600" b="1" i="0" u="sng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0" u="sng" dirty="0">
                          <a:effectLst/>
                        </a:rPr>
                        <a:t>Erkek</a:t>
                      </a:r>
                      <a:endParaRPr lang="tr-TR" sz="1600" b="1" i="0" u="sng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0" u="sng" dirty="0">
                          <a:effectLst/>
                        </a:rPr>
                        <a:t>Kız</a:t>
                      </a:r>
                      <a:endParaRPr lang="tr-TR" sz="1600" b="1" i="0" u="sng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81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u="sng" dirty="0">
                          <a:effectLst/>
                        </a:rPr>
                        <a:t>2003</a:t>
                      </a:r>
                      <a:endParaRPr lang="tr-TR" sz="1600" u="sng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effectLst/>
                        </a:rPr>
                        <a:t> </a:t>
                      </a:r>
                      <a:r>
                        <a:rPr lang="tr-TR" sz="1600" i="1" dirty="0" smtClean="0">
                          <a:effectLst/>
                        </a:rPr>
                        <a:t>565.468</a:t>
                      </a:r>
                      <a:endParaRPr lang="tr-TR" sz="16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effectLst/>
                        </a:rPr>
                        <a:t> </a:t>
                      </a:r>
                      <a:r>
                        <a:rPr lang="tr-TR" sz="1600" i="1" dirty="0" smtClean="0">
                          <a:effectLst/>
                        </a:rPr>
                        <a:t>565.468</a:t>
                      </a:r>
                      <a:endParaRPr lang="tr-TR" sz="16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 smtClean="0">
                          <a:effectLst/>
                        </a:rPr>
                        <a:t>2.236</a:t>
                      </a:r>
                      <a:endParaRPr lang="tr-TR" sz="16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effectLst/>
                        </a:rPr>
                        <a:t> </a:t>
                      </a:r>
                      <a:r>
                        <a:rPr lang="tr-TR" sz="1600" i="1" dirty="0" smtClean="0">
                          <a:effectLst/>
                        </a:rPr>
                        <a:t>45.981</a:t>
                      </a:r>
                      <a:endParaRPr lang="tr-TR" sz="16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i="1">
                          <a:effectLst/>
                        </a:rPr>
                        <a:t>0,4</a:t>
                      </a:r>
                      <a:endParaRPr lang="tr-TR" sz="1600" i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i="1">
                          <a:effectLst/>
                        </a:rPr>
                        <a:t>8,1</a:t>
                      </a:r>
                      <a:endParaRPr lang="tr-TR" sz="1600" i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81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u="sng" dirty="0">
                          <a:effectLst/>
                        </a:rPr>
                        <a:t>2010</a:t>
                      </a:r>
                      <a:endParaRPr lang="tr-TR" sz="1600" u="sng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effectLst/>
                        </a:rPr>
                        <a:t> </a:t>
                      </a:r>
                      <a:r>
                        <a:rPr lang="tr-TR" sz="1600" i="1" dirty="0" smtClean="0">
                          <a:effectLst/>
                        </a:rPr>
                        <a:t>582.715</a:t>
                      </a:r>
                      <a:endParaRPr lang="tr-TR" sz="16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effectLst/>
                        </a:rPr>
                        <a:t> </a:t>
                      </a:r>
                      <a:r>
                        <a:rPr lang="tr-TR" sz="1600" i="1" dirty="0" smtClean="0">
                          <a:effectLst/>
                        </a:rPr>
                        <a:t>582.715</a:t>
                      </a:r>
                      <a:endParaRPr lang="tr-TR" sz="16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 smtClean="0">
                          <a:effectLst/>
                        </a:rPr>
                        <a:t>2.000</a:t>
                      </a:r>
                      <a:endParaRPr lang="tr-TR" sz="16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 smtClean="0">
                          <a:effectLst/>
                        </a:rPr>
                        <a:t>45.738</a:t>
                      </a:r>
                      <a:endParaRPr lang="tr-TR" sz="16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i="1">
                          <a:effectLst/>
                        </a:rPr>
                        <a:t>0,3</a:t>
                      </a:r>
                      <a:endParaRPr lang="tr-TR" sz="1600" i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effectLst/>
                        </a:rPr>
                        <a:t>7,8</a:t>
                      </a:r>
                      <a:endParaRPr lang="tr-TR" sz="16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81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u="sng" dirty="0">
                          <a:effectLst/>
                        </a:rPr>
                        <a:t>2015</a:t>
                      </a:r>
                      <a:endParaRPr lang="tr-TR" sz="1600" u="sng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effectLst/>
                        </a:rPr>
                        <a:t> </a:t>
                      </a:r>
                      <a:r>
                        <a:rPr lang="tr-TR" sz="1600" i="1" dirty="0" smtClean="0">
                          <a:effectLst/>
                        </a:rPr>
                        <a:t>602.982</a:t>
                      </a:r>
                      <a:endParaRPr lang="tr-TR" sz="16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effectLst/>
                        </a:rPr>
                        <a:t> </a:t>
                      </a:r>
                      <a:r>
                        <a:rPr lang="tr-TR" sz="1600" i="1" dirty="0" smtClean="0">
                          <a:effectLst/>
                        </a:rPr>
                        <a:t>602.982</a:t>
                      </a:r>
                      <a:endParaRPr lang="tr-TR" sz="16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 smtClean="0">
                          <a:effectLst/>
                        </a:rPr>
                        <a:t>1.483</a:t>
                      </a:r>
                      <a:endParaRPr lang="tr-TR" sz="16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effectLst/>
                        </a:rPr>
                        <a:t>  </a:t>
                      </a:r>
                      <a:r>
                        <a:rPr lang="tr-TR" sz="1600" i="1" dirty="0" smtClean="0">
                          <a:effectLst/>
                        </a:rPr>
                        <a:t>31.337</a:t>
                      </a:r>
                      <a:endParaRPr lang="tr-TR" sz="16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i="1">
                          <a:effectLst/>
                        </a:rPr>
                        <a:t>0,2</a:t>
                      </a:r>
                      <a:endParaRPr lang="tr-TR" sz="1600" i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effectLst/>
                        </a:rPr>
                        <a:t>5,2</a:t>
                      </a:r>
                      <a:endParaRPr lang="tr-TR" sz="16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081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u="sng" dirty="0" smtClean="0">
                          <a:effectLst/>
                        </a:rPr>
                        <a:t>2016</a:t>
                      </a:r>
                      <a:endParaRPr lang="tr-TR" sz="1600" u="sng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i="1" kern="1200" dirty="0">
                          <a:effectLst/>
                        </a:rPr>
                        <a:t> </a:t>
                      </a:r>
                      <a:r>
                        <a:rPr lang="tr-TR" sz="1600" i="1" kern="1200" dirty="0" smtClean="0">
                          <a:effectLst/>
                        </a:rPr>
                        <a:t>594.493</a:t>
                      </a:r>
                      <a:endParaRPr lang="tr-TR" sz="16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i="1" kern="1200" dirty="0">
                          <a:effectLst/>
                        </a:rPr>
                        <a:t> </a:t>
                      </a:r>
                      <a:r>
                        <a:rPr lang="tr-TR" sz="1600" i="1" kern="1200" dirty="0" smtClean="0">
                          <a:effectLst/>
                        </a:rPr>
                        <a:t>594.493</a:t>
                      </a:r>
                      <a:endParaRPr lang="tr-TR" sz="16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i="1" kern="1200" dirty="0">
                          <a:effectLst/>
                        </a:rPr>
                        <a:t> </a:t>
                      </a:r>
                      <a:r>
                        <a:rPr lang="tr-TR" sz="1600" i="1" kern="1200" dirty="0" smtClean="0">
                          <a:effectLst/>
                        </a:rPr>
                        <a:t>1.319</a:t>
                      </a:r>
                      <a:endParaRPr lang="tr-TR" sz="16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i="1" kern="1200" dirty="0" smtClean="0">
                          <a:effectLst/>
                        </a:rPr>
                        <a:t> 27.637</a:t>
                      </a:r>
                      <a:endParaRPr lang="tr-TR" sz="16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i="1">
                          <a:effectLst/>
                        </a:rPr>
                        <a:t>0,2</a:t>
                      </a:r>
                      <a:endParaRPr lang="tr-TR" sz="1600" i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effectLst/>
                        </a:rPr>
                        <a:t>4,6</a:t>
                      </a:r>
                      <a:endParaRPr lang="tr-TR" sz="160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081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u="sng" dirty="0" smtClean="0">
                          <a:effectLst/>
                        </a:rPr>
                        <a:t>2017</a:t>
                      </a:r>
                      <a:endParaRPr lang="tr-TR" sz="1600" u="sng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i="1" kern="1200" dirty="0">
                          <a:effectLst/>
                        </a:rPr>
                        <a:t> </a:t>
                      </a:r>
                      <a:r>
                        <a:rPr lang="tr-TR" sz="1600" i="1" kern="1200" dirty="0" smtClean="0">
                          <a:effectLst/>
                        </a:rPr>
                        <a:t>569.459</a:t>
                      </a:r>
                      <a:endParaRPr lang="tr-TR" sz="16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i="1" kern="1200" dirty="0">
                          <a:effectLst/>
                        </a:rPr>
                        <a:t> </a:t>
                      </a:r>
                      <a:r>
                        <a:rPr lang="tr-TR" sz="1600" i="1" kern="1200" dirty="0" smtClean="0">
                          <a:effectLst/>
                        </a:rPr>
                        <a:t>569.459</a:t>
                      </a:r>
                      <a:endParaRPr lang="tr-TR" sz="16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i="1" kern="1200" dirty="0">
                          <a:effectLst/>
                        </a:rPr>
                        <a:t> </a:t>
                      </a:r>
                      <a:r>
                        <a:rPr lang="tr-TR" sz="1600" i="1" kern="1200" dirty="0" smtClean="0">
                          <a:effectLst/>
                        </a:rPr>
                        <a:t>1.081</a:t>
                      </a:r>
                      <a:endParaRPr lang="tr-TR" sz="16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i="1" kern="1200" dirty="0">
                          <a:effectLst/>
                        </a:rPr>
                        <a:t> </a:t>
                      </a:r>
                      <a:r>
                        <a:rPr lang="tr-TR" sz="1600" i="1" kern="1200" dirty="0" smtClean="0">
                          <a:effectLst/>
                        </a:rPr>
                        <a:t>23.906</a:t>
                      </a:r>
                      <a:endParaRPr lang="tr-TR" sz="16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i="1" kern="1200" dirty="0" smtClean="0">
                          <a:effectLst/>
                        </a:rPr>
                        <a:t> 0,2</a:t>
                      </a:r>
                      <a:endParaRPr lang="tr-TR" sz="16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i="1" kern="1200" dirty="0" smtClean="0">
                          <a:effectLst/>
                        </a:rPr>
                        <a:t>4,2</a:t>
                      </a:r>
                      <a:endParaRPr lang="tr-TR" sz="16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0131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kdörtgen 5"/>
          <p:cNvSpPr/>
          <p:nvPr/>
        </p:nvSpPr>
        <p:spPr>
          <a:xfrm>
            <a:off x="2051720" y="362647"/>
            <a:ext cx="6132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Türkiye’de Erken Yaşta Evlilikler</a:t>
            </a: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6942961"/>
              </p:ext>
            </p:extLst>
          </p:nvPr>
        </p:nvGraphicFramePr>
        <p:xfrm>
          <a:off x="1115616" y="1700808"/>
          <a:ext cx="7068104" cy="3600396"/>
        </p:xfrm>
        <a:graphic>
          <a:graphicData uri="http://schemas.openxmlformats.org/drawingml/2006/table">
            <a:tbl>
              <a:tblPr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tblPr>
              <a:tblGrid>
                <a:gridCol w="30540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141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85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En yüksek olduğu iller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Toplam Evlilikler İçinde 16-17 Yaşında Evlenenlerin Oranı</a:t>
                      </a: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8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Ağrı</a:t>
                      </a:r>
                      <a:endParaRPr kumimoji="0" 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16,6</a:t>
                      </a:r>
                      <a:endParaRPr kumimoji="0" 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8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Muş</a:t>
                      </a:r>
                      <a:endParaRPr kumimoji="0" 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16,1</a:t>
                      </a:r>
                      <a:endParaRPr kumimoji="0" 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8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Bitlis</a:t>
                      </a:r>
                      <a:endParaRPr kumimoji="0" 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12,3</a:t>
                      </a:r>
                      <a:endParaRPr kumimoji="0" 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8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En düşük olduğu iller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Oran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8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Tunceli 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0,4</a:t>
                      </a:r>
                      <a:endParaRPr kumimoji="0" 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8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Rize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1,1</a:t>
                      </a:r>
                      <a:endParaRPr kumimoji="0" 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8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Trabzon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1,4</a:t>
                      </a:r>
                      <a:endParaRPr kumimoji="0" 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8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Türkiye Toplam 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4,2</a:t>
                      </a: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6582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1403648" y="-26988"/>
            <a:ext cx="7354590" cy="1143001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>Neden Kız Çocukları Erken Yaşta Evlendiriliyor?</a:t>
            </a:r>
            <a:endParaRPr lang="tr-TR" sz="3200" b="1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up 6"/>
          <p:cNvGrpSpPr/>
          <p:nvPr/>
        </p:nvGrpSpPr>
        <p:grpSpPr>
          <a:xfrm>
            <a:off x="932834" y="2208943"/>
            <a:ext cx="7455590" cy="3783872"/>
            <a:chOff x="666750" y="2241550"/>
            <a:chExt cx="7580313" cy="3751263"/>
          </a:xfrm>
        </p:grpSpPr>
        <p:grpSp>
          <p:nvGrpSpPr>
            <p:cNvPr id="8" name="Grup 7"/>
            <p:cNvGrpSpPr/>
            <p:nvPr/>
          </p:nvGrpSpPr>
          <p:grpSpPr>
            <a:xfrm>
              <a:off x="684213" y="2241550"/>
              <a:ext cx="3448050" cy="1116013"/>
              <a:chOff x="684213" y="2241550"/>
              <a:chExt cx="3448050" cy="1116013"/>
            </a:xfrm>
          </p:grpSpPr>
          <p:grpSp>
            <p:nvGrpSpPr>
              <p:cNvPr id="28" name="Grup 11"/>
              <p:cNvGrpSpPr>
                <a:grpSpLocks/>
              </p:cNvGrpSpPr>
              <p:nvPr/>
            </p:nvGrpSpPr>
            <p:grpSpPr bwMode="auto">
              <a:xfrm>
                <a:off x="684213" y="2241550"/>
                <a:ext cx="3448050" cy="1116013"/>
                <a:chOff x="683568" y="2240868"/>
                <a:chExt cx="3448050" cy="756084"/>
              </a:xfrm>
            </p:grpSpPr>
            <p:pic>
              <p:nvPicPr>
                <p:cNvPr id="30" name="Picture 5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3568" y="2240868"/>
                  <a:ext cx="3448050" cy="7560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" name="Metin kutusu 30"/>
                <p:cNvSpPr txBox="1"/>
                <p:nvPr/>
              </p:nvSpPr>
              <p:spPr>
                <a:xfrm>
                  <a:off x="1224905" y="2348419"/>
                  <a:ext cx="2303463" cy="56356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tr-TR" sz="2400" b="1" i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cs typeface="Vijaya" pitchFamily="34" charset="0"/>
                    </a:rPr>
                    <a:t>Ekonomik </a:t>
                  </a:r>
                </a:p>
                <a:p>
                  <a:pPr algn="ctr">
                    <a:defRPr/>
                  </a:pPr>
                  <a:r>
                    <a:rPr lang="tr-TR" sz="2400" b="1" i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cs typeface="Vijaya" pitchFamily="34" charset="0"/>
                    </a:rPr>
                    <a:t>Yoksulluk</a:t>
                  </a:r>
                </a:p>
              </p:txBody>
            </p:sp>
          </p:grpSp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3588" y="2382838"/>
                <a:ext cx="782637" cy="831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9" name="Grup 8"/>
            <p:cNvGrpSpPr/>
            <p:nvPr/>
          </p:nvGrpSpPr>
          <p:grpSpPr>
            <a:xfrm>
              <a:off x="666750" y="3497263"/>
              <a:ext cx="3486150" cy="1084262"/>
              <a:chOff x="666750" y="3497263"/>
              <a:chExt cx="3486150" cy="1084262"/>
            </a:xfrm>
          </p:grpSpPr>
          <p:grpSp>
            <p:nvGrpSpPr>
              <p:cNvPr id="24" name="Grup 10"/>
              <p:cNvGrpSpPr>
                <a:grpSpLocks/>
              </p:cNvGrpSpPr>
              <p:nvPr/>
            </p:nvGrpSpPr>
            <p:grpSpPr bwMode="auto">
              <a:xfrm>
                <a:off x="666750" y="3497263"/>
                <a:ext cx="3486150" cy="1084262"/>
                <a:chOff x="666850" y="3497015"/>
                <a:chExt cx="3486150" cy="698326"/>
              </a:xfrm>
            </p:grpSpPr>
            <p:pic>
              <p:nvPicPr>
                <p:cNvPr id="26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6850" y="3497015"/>
                  <a:ext cx="3486150" cy="6983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" name="Metin kutusu 26"/>
                <p:cNvSpPr txBox="1"/>
                <p:nvPr/>
              </p:nvSpPr>
              <p:spPr>
                <a:xfrm>
                  <a:off x="1589188" y="3620730"/>
                  <a:ext cx="2087562" cy="336983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>
                  <a:defPPr>
                    <a:defRPr lang="tr-TR"/>
                  </a:defPPr>
                </a:lstStyle>
                <a:p>
                  <a:pPr>
                    <a:defRPr/>
                  </a:pPr>
                  <a:r>
                    <a:rPr lang="tr-TR" sz="2800" b="1" i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cs typeface="Vijaya" pitchFamily="34" charset="0"/>
                    </a:rPr>
                    <a:t>Eğitimsizlik</a:t>
                  </a:r>
                </a:p>
              </p:txBody>
            </p:sp>
          </p:grpSp>
          <p:pic>
            <p:nvPicPr>
              <p:cNvPr id="25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3588" y="3624263"/>
                <a:ext cx="609600" cy="8366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0" name="Grup 1"/>
            <p:cNvGrpSpPr>
              <a:grpSpLocks/>
            </p:cNvGrpSpPr>
            <p:nvPr/>
          </p:nvGrpSpPr>
          <p:grpSpPr bwMode="auto">
            <a:xfrm>
              <a:off x="4779963" y="2274888"/>
              <a:ext cx="3467100" cy="1082675"/>
              <a:chOff x="4779963" y="2274888"/>
              <a:chExt cx="3467100" cy="1082675"/>
            </a:xfrm>
          </p:grpSpPr>
          <p:grpSp>
            <p:nvGrpSpPr>
              <p:cNvPr id="20" name="Grup 9"/>
              <p:cNvGrpSpPr>
                <a:grpSpLocks/>
              </p:cNvGrpSpPr>
              <p:nvPr/>
            </p:nvGrpSpPr>
            <p:grpSpPr bwMode="auto">
              <a:xfrm>
                <a:off x="4779963" y="2274888"/>
                <a:ext cx="3467100" cy="1082675"/>
                <a:chOff x="4777276" y="2416436"/>
                <a:chExt cx="3467100" cy="687072"/>
              </a:xfrm>
            </p:grpSpPr>
            <p:pic>
              <p:nvPicPr>
                <p:cNvPr id="22" name="Picture 7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77276" y="2416436"/>
                  <a:ext cx="3467100" cy="6870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Metin kutusu 22"/>
                <p:cNvSpPr txBox="1"/>
                <p:nvPr/>
              </p:nvSpPr>
              <p:spPr>
                <a:xfrm>
                  <a:off x="5761690" y="2557567"/>
                  <a:ext cx="2192173" cy="2929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tr-TR" sz="2400" b="1" i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  <a:t>  </a:t>
                  </a:r>
                  <a:r>
                    <a:rPr lang="tr-TR" sz="2400" b="1" i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tr-TR" sz="2400" b="1" i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tr-TR" sz="2400" b="1" i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  <a:t>Eşitsizlik</a:t>
                  </a:r>
                  <a:endParaRPr lang="tr-TR" sz="2400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endParaRPr>
                </a:p>
              </p:txBody>
            </p:sp>
          </p:grpSp>
          <p:pic>
            <p:nvPicPr>
              <p:cNvPr id="21" name="Picture 4" descr="D:\Aile_Users\aslihan.dogan\Desktop\stock-photo-scales-of-justice-with-man-and-woman-sexual-equality-12004840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7275" y="2400300"/>
                <a:ext cx="757238" cy="868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rup 2"/>
            <p:cNvGrpSpPr>
              <a:grpSpLocks/>
            </p:cNvGrpSpPr>
            <p:nvPr/>
          </p:nvGrpSpPr>
          <p:grpSpPr bwMode="auto">
            <a:xfrm>
              <a:off x="4719638" y="3608388"/>
              <a:ext cx="3505200" cy="1045406"/>
              <a:chOff x="4719638" y="3608387"/>
              <a:chExt cx="3505200" cy="1045076"/>
            </a:xfrm>
          </p:grpSpPr>
          <p:grpSp>
            <p:nvGrpSpPr>
              <p:cNvPr id="16" name="Grup 15"/>
              <p:cNvGrpSpPr>
                <a:grpSpLocks/>
              </p:cNvGrpSpPr>
              <p:nvPr/>
            </p:nvGrpSpPr>
            <p:grpSpPr bwMode="auto">
              <a:xfrm>
                <a:off x="4719638" y="3608387"/>
                <a:ext cx="3505200" cy="1045076"/>
                <a:chOff x="4668091" y="2244355"/>
                <a:chExt cx="3505200" cy="1044465"/>
              </a:xfrm>
            </p:grpSpPr>
            <p:pic>
              <p:nvPicPr>
                <p:cNvPr id="18" name="Picture 9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68091" y="2244355"/>
                  <a:ext cx="3505200" cy="10444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9" name="Metin kutusu 18"/>
                <p:cNvSpPr txBox="1"/>
                <p:nvPr/>
              </p:nvSpPr>
              <p:spPr>
                <a:xfrm>
                  <a:off x="5384053" y="2298281"/>
                  <a:ext cx="2520950" cy="707249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tr-TR" sz="2000" b="1" i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  <a:t>Kız </a:t>
                  </a:r>
                  <a:r>
                    <a:rPr lang="tr-TR" sz="2000" b="1" i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  <a:t>çocuklarını koruma </a:t>
                  </a:r>
                  <a:r>
                    <a:rPr lang="tr-TR" sz="2000" b="1" i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  <a:t>isteği </a:t>
                  </a:r>
                </a:p>
              </p:txBody>
            </p:sp>
          </p:grpSp>
          <p:pic>
            <p:nvPicPr>
              <p:cNvPr id="17" name="Picture 5" descr="D:\Aile_Users\aslihan.dogan\Desktop\stock-vector-vector-children-silhouettes-17312734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9963" y="3662363"/>
                <a:ext cx="541337" cy="955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" name="Grup 3"/>
            <p:cNvGrpSpPr>
              <a:grpSpLocks/>
            </p:cNvGrpSpPr>
            <p:nvPr/>
          </p:nvGrpSpPr>
          <p:grpSpPr bwMode="auto">
            <a:xfrm>
              <a:off x="2087563" y="4816475"/>
              <a:ext cx="3470275" cy="1176338"/>
              <a:chOff x="673100" y="4849813"/>
              <a:chExt cx="3470275" cy="1176337"/>
            </a:xfrm>
          </p:grpSpPr>
          <p:pic>
            <p:nvPicPr>
              <p:cNvPr id="13" name="Picture 1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3100" y="4849813"/>
                <a:ext cx="3470275" cy="1176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Metin kutusu 13"/>
              <p:cNvSpPr txBox="1"/>
              <p:nvPr/>
            </p:nvSpPr>
            <p:spPr>
              <a:xfrm>
                <a:off x="1820862" y="5022851"/>
                <a:ext cx="1620957" cy="83099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tr-TR" sz="2400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Gelenekler </a:t>
                </a:r>
              </a:p>
              <a:p>
                <a:pPr>
                  <a:defRPr/>
                </a:pPr>
                <a:r>
                  <a:rPr lang="tr-TR" sz="2400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Adetler</a:t>
                </a:r>
                <a:r>
                  <a:rPr lang="tr-TR" sz="2400" dirty="0">
                    <a:latin typeface="Arial" pitchFamily="34" charset="0"/>
                  </a:rPr>
                  <a:t> </a:t>
                </a:r>
              </a:p>
            </p:txBody>
          </p:sp>
          <p:pic>
            <p:nvPicPr>
              <p:cNvPr id="15" name="Picture 2" descr="D:\Aile_Users\aslihan.dogan\Desktop\stock-vector-set-of-jewish-religious-holiday-vector-symbols-118214257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2951" y="4973710"/>
                <a:ext cx="845197" cy="898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284513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Başlık 2"/>
          <p:cNvSpPr txBox="1">
            <a:spLocks/>
          </p:cNvSpPr>
          <p:nvPr/>
        </p:nvSpPr>
        <p:spPr>
          <a:xfrm>
            <a:off x="1936818" y="-171400"/>
            <a:ext cx="6555489" cy="13575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solidFill>
                  <a:srgbClr val="C00000"/>
                </a:solidFill>
                <a:ea typeface="ＭＳ Ｐゴシック" pitchFamily="34" charset="-128"/>
              </a:rPr>
              <a:t>   </a:t>
            </a:r>
            <a:r>
              <a:rPr lang="tr-TR" sz="2800" b="1" dirty="0" smtClean="0">
                <a:solidFill>
                  <a:srgbClr val="C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Neden Kız Çocukları Erken Yaşta Evlendiriliyor?</a:t>
            </a:r>
          </a:p>
        </p:txBody>
      </p:sp>
      <p:grpSp>
        <p:nvGrpSpPr>
          <p:cNvPr id="7" name="Grup 6"/>
          <p:cNvGrpSpPr/>
          <p:nvPr/>
        </p:nvGrpSpPr>
        <p:grpSpPr>
          <a:xfrm>
            <a:off x="2895899" y="1732053"/>
            <a:ext cx="3303587" cy="1277302"/>
            <a:chOff x="971550" y="1989138"/>
            <a:chExt cx="3448050" cy="1116012"/>
          </a:xfrm>
        </p:grpSpPr>
        <p:grpSp>
          <p:nvGrpSpPr>
            <p:cNvPr id="8" name="Grup 11"/>
            <p:cNvGrpSpPr>
              <a:grpSpLocks/>
            </p:cNvGrpSpPr>
            <p:nvPr/>
          </p:nvGrpSpPr>
          <p:grpSpPr bwMode="auto">
            <a:xfrm>
              <a:off x="971550" y="1989138"/>
              <a:ext cx="3448050" cy="1116012"/>
              <a:chOff x="5364584" y="2741567"/>
              <a:chExt cx="3448050" cy="756084"/>
            </a:xfrm>
          </p:grpSpPr>
          <p:pic>
            <p:nvPicPr>
              <p:cNvPr id="10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4584" y="2741567"/>
                <a:ext cx="3448050" cy="756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Metin kutusu 10"/>
              <p:cNvSpPr txBox="1"/>
              <p:nvPr/>
            </p:nvSpPr>
            <p:spPr>
              <a:xfrm>
                <a:off x="6156747" y="2791041"/>
                <a:ext cx="2303462" cy="56356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tr-TR" sz="2400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Vijaya" pitchFamily="34" charset="0"/>
                  </a:rPr>
                  <a:t>Ekonomik </a:t>
                </a:r>
              </a:p>
              <a:p>
                <a:pPr algn="ctr">
                  <a:defRPr/>
                </a:pPr>
                <a:r>
                  <a:rPr lang="tr-TR" sz="2400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Vijaya" pitchFamily="34" charset="0"/>
                  </a:rPr>
                  <a:t>Yoksulluk</a:t>
                </a:r>
              </a:p>
            </p:txBody>
          </p:sp>
        </p:grp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013" y="2081213"/>
              <a:ext cx="782637" cy="915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931045" y="3240523"/>
            <a:ext cx="756126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tr-TR" dirty="0">
                <a:cs typeface="Arial" charset="0"/>
              </a:rPr>
              <a:t>Erken yaşta evliliğin en temel sebebi yoksulluktur.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tr-TR" dirty="0">
              <a:cs typeface="Arial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tr-TR" dirty="0"/>
              <a:t>K</a:t>
            </a:r>
            <a:r>
              <a:rPr lang="tr-TR" dirty="0" smtClean="0">
                <a:cs typeface="Arial" charset="0"/>
              </a:rPr>
              <a:t>ız çocukları bazı ailelerde bir </a:t>
            </a:r>
            <a:r>
              <a:rPr lang="tr-TR" dirty="0">
                <a:cs typeface="Arial" charset="0"/>
              </a:rPr>
              <a:t>yük olarak </a:t>
            </a:r>
            <a:r>
              <a:rPr lang="tr-TR" dirty="0" smtClean="0">
                <a:cs typeface="Arial" charset="0"/>
              </a:rPr>
              <a:t>görülebilmektedir. 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tr-TR" dirty="0">
              <a:cs typeface="Arial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tr-TR" dirty="0">
                <a:cs typeface="Arial" charset="0"/>
              </a:rPr>
              <a:t>Başlık parası vb. geleneklerin sürdüğü toplumlarda aileler kız </a:t>
            </a:r>
            <a:r>
              <a:rPr lang="tr-TR" dirty="0" smtClean="0">
                <a:cs typeface="Arial" charset="0"/>
              </a:rPr>
              <a:t>çocuklarını erken yaşta evlendirebilmektedir. </a:t>
            </a:r>
            <a:endParaRPr lang="tr-TR" dirty="0">
              <a:cs typeface="Arial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tr-TR" dirty="0">
              <a:cs typeface="Arial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tr-TR" dirty="0">
                <a:cs typeface="Arial" charset="0"/>
              </a:rPr>
              <a:t>Aileler evlilik yoluyla kız çocuğunun hayatını garanti altına almak </a:t>
            </a:r>
            <a:r>
              <a:rPr lang="tr-TR" dirty="0" smtClean="0">
                <a:cs typeface="Arial" charset="0"/>
              </a:rPr>
              <a:t>isteyebilmektedir. </a:t>
            </a:r>
            <a:endParaRPr lang="tr-TR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84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2483768" y="260648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+mj-cs"/>
              </a:rPr>
              <a:t>Çocuk Nedir?</a:t>
            </a:r>
            <a:endParaRPr kumimoji="0" lang="tr-TR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267744" y="1988840"/>
            <a:ext cx="46832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18 yaş</a:t>
            </a:r>
            <a:r>
              <a:rPr kumimoji="0" lang="tr-TR" sz="28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ından küçük her birey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2800" kern="0" dirty="0">
              <a:solidFill>
                <a:prstClr val="black"/>
              </a:solidFill>
              <a:cs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çocuk</a:t>
            </a:r>
            <a:r>
              <a:rPr kumimoji="0" lang="tr-TR" sz="2800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tur.</a:t>
            </a:r>
            <a:endParaRPr kumimoji="0" lang="tr-TR" sz="1800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1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1"/>
          <p:cNvGrpSpPr>
            <a:grpSpLocks/>
          </p:cNvGrpSpPr>
          <p:nvPr/>
        </p:nvGrpSpPr>
        <p:grpSpPr bwMode="auto">
          <a:xfrm>
            <a:off x="2699792" y="1657514"/>
            <a:ext cx="3486150" cy="1084262"/>
            <a:chOff x="1220328" y="2077984"/>
            <a:chExt cx="3486150" cy="1084262"/>
          </a:xfrm>
        </p:grpSpPr>
        <p:grpSp>
          <p:nvGrpSpPr>
            <p:cNvPr id="7" name="Grup 10"/>
            <p:cNvGrpSpPr>
              <a:grpSpLocks/>
            </p:cNvGrpSpPr>
            <p:nvPr/>
          </p:nvGrpSpPr>
          <p:grpSpPr bwMode="auto">
            <a:xfrm>
              <a:off x="1220328" y="2077984"/>
              <a:ext cx="3486150" cy="1084262"/>
              <a:chOff x="666850" y="3497015"/>
              <a:chExt cx="3486150" cy="698326"/>
            </a:xfrm>
          </p:grpSpPr>
          <p:pic>
            <p:nvPicPr>
              <p:cNvPr id="9" name="Picture 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850" y="3497015"/>
                <a:ext cx="3486150" cy="698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Metin kutusu 9"/>
              <p:cNvSpPr txBox="1"/>
              <p:nvPr/>
            </p:nvSpPr>
            <p:spPr>
              <a:xfrm>
                <a:off x="1589187" y="3620730"/>
                <a:ext cx="2087563" cy="33698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tr-TR"/>
                </a:defPPr>
              </a:lstStyle>
              <a:p>
                <a:pPr>
                  <a:defRPr/>
                </a:pPr>
                <a:r>
                  <a:rPr lang="tr-TR" sz="2800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Vijaya" pitchFamily="34" charset="0"/>
                  </a:rPr>
                  <a:t>Eğitimsizlik</a:t>
                </a:r>
              </a:p>
            </p:txBody>
          </p:sp>
        </p:grp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261" y="2204984"/>
              <a:ext cx="609600" cy="83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899592" y="3213100"/>
            <a:ext cx="686328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285750" indent="-285750" algn="just" eaLnBrk="1" hangingPunct="1">
              <a:buFont typeface="Wingdings" panose="05000000000000000000" pitchFamily="2" charset="2"/>
              <a:buChar char="Ø"/>
            </a:pPr>
            <a:r>
              <a:rPr lang="tr-TR" b="1" dirty="0"/>
              <a:t> </a:t>
            </a:r>
            <a:r>
              <a:rPr lang="tr-TR" dirty="0">
                <a:cs typeface="Arial" charset="0"/>
              </a:rPr>
              <a:t>Okulda geçirilen süre ve erken yaş evlilik arasında güçlü bir ilişki vardır.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</a:pPr>
            <a:endParaRPr lang="tr-TR" dirty="0">
              <a:cs typeface="Arial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</a:pPr>
            <a:r>
              <a:rPr lang="tr-TR" dirty="0">
                <a:cs typeface="Arial" charset="0"/>
              </a:rPr>
              <a:t>Yoksul aileler tercihlerini erkek çocuklarını okutmaktan yana kullanmak zorunda </a:t>
            </a:r>
            <a:r>
              <a:rPr lang="tr-TR" dirty="0" smtClean="0">
                <a:cs typeface="Arial" charset="0"/>
              </a:rPr>
              <a:t>kalabilmektedir</a:t>
            </a:r>
            <a:r>
              <a:rPr lang="tr-TR" dirty="0">
                <a:cs typeface="Arial" charset="0"/>
              </a:rPr>
              <a:t>. 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</a:pPr>
            <a:endParaRPr lang="tr-TR" dirty="0">
              <a:cs typeface="Arial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</a:pPr>
            <a:r>
              <a:rPr lang="tr-TR" dirty="0"/>
              <a:t> A</a:t>
            </a:r>
            <a:r>
              <a:rPr lang="tr-TR" dirty="0">
                <a:cs typeface="Arial" charset="0"/>
              </a:rPr>
              <a:t>nne babalar kız çocuklarının haklarından, hukuk kurallarından, erken yaşta evliliğin yaratacağı sağlık </a:t>
            </a:r>
            <a:r>
              <a:rPr lang="tr-TR" dirty="0" smtClean="0">
                <a:cs typeface="Arial" charset="0"/>
              </a:rPr>
              <a:t>sorunları </a:t>
            </a:r>
            <a:r>
              <a:rPr lang="tr-TR" dirty="0">
                <a:cs typeface="Arial" charset="0"/>
              </a:rPr>
              <a:t>konusunda bilgi sahibi olmay</a:t>
            </a:r>
            <a:r>
              <a:rPr lang="tr-TR" dirty="0"/>
              <a:t>a</a:t>
            </a:r>
            <a:r>
              <a:rPr lang="tr-TR" dirty="0">
                <a:cs typeface="Arial" charset="0"/>
              </a:rPr>
              <a:t>bilirler. </a:t>
            </a:r>
            <a:endParaRPr lang="tr-TR" b="1" dirty="0">
              <a:latin typeface="Calibri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endParaRPr lang="tr-TR" b="1" dirty="0"/>
          </a:p>
        </p:txBody>
      </p:sp>
      <p:sp>
        <p:nvSpPr>
          <p:cNvPr id="14" name="Başlık 2"/>
          <p:cNvSpPr txBox="1">
            <a:spLocks/>
          </p:cNvSpPr>
          <p:nvPr/>
        </p:nvSpPr>
        <p:spPr>
          <a:xfrm>
            <a:off x="1936818" y="-171400"/>
            <a:ext cx="6555489" cy="13575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solidFill>
                  <a:srgbClr val="C00000"/>
                </a:solidFill>
                <a:ea typeface="ＭＳ Ｐゴシック" pitchFamily="34" charset="-128"/>
              </a:rPr>
              <a:t>   </a:t>
            </a:r>
            <a:r>
              <a:rPr lang="tr-TR" sz="2800" b="1" dirty="0" smtClean="0">
                <a:solidFill>
                  <a:srgbClr val="C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Neden Kız Çocukları Erken Yaşta Evlendiriliyor?</a:t>
            </a:r>
          </a:p>
        </p:txBody>
      </p:sp>
    </p:spTree>
    <p:extLst>
      <p:ext uri="{BB962C8B-B14F-4D97-AF65-F5344CB8AC3E}">
        <p14:creationId xmlns:p14="http://schemas.microsoft.com/office/powerpoint/2010/main" xmlns="" val="116687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4"/>
          <p:cNvGrpSpPr>
            <a:grpSpLocks/>
          </p:cNvGrpSpPr>
          <p:nvPr/>
        </p:nvGrpSpPr>
        <p:grpSpPr bwMode="auto">
          <a:xfrm>
            <a:off x="2843808" y="1870053"/>
            <a:ext cx="3505200" cy="1045406"/>
            <a:chOff x="4719638" y="3608387"/>
            <a:chExt cx="3505200" cy="1045076"/>
          </a:xfrm>
        </p:grpSpPr>
        <p:grpSp>
          <p:nvGrpSpPr>
            <p:cNvPr id="8" name="Grup 15"/>
            <p:cNvGrpSpPr>
              <a:grpSpLocks/>
            </p:cNvGrpSpPr>
            <p:nvPr/>
          </p:nvGrpSpPr>
          <p:grpSpPr bwMode="auto">
            <a:xfrm>
              <a:off x="4719638" y="3608387"/>
              <a:ext cx="3505200" cy="1045076"/>
              <a:chOff x="4668091" y="2244355"/>
              <a:chExt cx="3505200" cy="1044465"/>
            </a:xfrm>
          </p:grpSpPr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8091" y="2244355"/>
                <a:ext cx="3505200" cy="10444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Metin kutusu 10"/>
              <p:cNvSpPr txBox="1"/>
              <p:nvPr/>
            </p:nvSpPr>
            <p:spPr>
              <a:xfrm>
                <a:off x="5384053" y="2298281"/>
                <a:ext cx="2520950" cy="70724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tr-TR" sz="2000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Kız </a:t>
                </a:r>
                <a:r>
                  <a:rPr lang="tr-TR" sz="2000" b="1" i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çocuklarını koruma </a:t>
                </a:r>
                <a:r>
                  <a:rPr lang="tr-TR" sz="2000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isteği </a:t>
                </a:r>
              </a:p>
            </p:txBody>
          </p:sp>
        </p:grpSp>
        <p:pic>
          <p:nvPicPr>
            <p:cNvPr id="9" name="Picture 5" descr="D:\Aile_Users\aslihan.dogan\Desktop\stock-vector-vector-children-silhouettes-1731273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9963" y="3662363"/>
              <a:ext cx="541337" cy="955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994278" y="3140968"/>
            <a:ext cx="7204259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800100" lvl="1" indent="-342900" algn="just" eaLnBrk="1" hangingPunct="1">
              <a:buFont typeface="Wingdings" panose="05000000000000000000" pitchFamily="2" charset="2"/>
              <a:buChar char="Ø"/>
              <a:defRPr/>
            </a:pPr>
            <a:endParaRPr lang="tr-TR" sz="2000" dirty="0">
              <a:cs typeface="Arial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tr-TR" dirty="0"/>
              <a:t>Geleneksel toplumlarda ebeveynler evliliği, kızlarının yabancıların tecavüz, saldırı ve istismarından koruyacak bir yol olarak </a:t>
            </a:r>
            <a:r>
              <a:rPr lang="tr-TR" dirty="0" smtClean="0"/>
              <a:t>görebilmektedirler</a:t>
            </a:r>
            <a:r>
              <a:rPr lang="en-US" dirty="0"/>
              <a:t>.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  <a:defRPr/>
            </a:pPr>
            <a:endParaRPr lang="en-US" dirty="0"/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tr-TR" dirty="0"/>
              <a:t>Bazı kırsal toplumlarda kızlar ergenliğin hemen ardından, çevreden gelecek tehlikelerden korumak için  okuldan alınabilmektedir. </a:t>
            </a:r>
            <a:endParaRPr lang="en-US" dirty="0"/>
          </a:p>
        </p:txBody>
      </p:sp>
      <p:sp>
        <p:nvSpPr>
          <p:cNvPr id="14" name="Başlık 2"/>
          <p:cNvSpPr txBox="1">
            <a:spLocks/>
          </p:cNvSpPr>
          <p:nvPr/>
        </p:nvSpPr>
        <p:spPr>
          <a:xfrm>
            <a:off x="1936818" y="-171400"/>
            <a:ext cx="6555489" cy="13575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solidFill>
                  <a:srgbClr val="C00000"/>
                </a:solidFill>
                <a:ea typeface="ＭＳ Ｐゴシック" pitchFamily="34" charset="-128"/>
              </a:rPr>
              <a:t>   </a:t>
            </a:r>
            <a:r>
              <a:rPr lang="tr-TR" sz="2800" b="1" dirty="0" smtClean="0">
                <a:solidFill>
                  <a:srgbClr val="C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Neden Kız Çocukları Erken Yaşta Evlendiriliyor?</a:t>
            </a:r>
          </a:p>
        </p:txBody>
      </p:sp>
    </p:spTree>
    <p:extLst>
      <p:ext uri="{BB962C8B-B14F-4D97-AF65-F5344CB8AC3E}">
        <p14:creationId xmlns:p14="http://schemas.microsoft.com/office/powerpoint/2010/main" xmlns="" val="402981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2"/>
          <p:cNvGrpSpPr>
            <a:grpSpLocks/>
          </p:cNvGrpSpPr>
          <p:nvPr/>
        </p:nvGrpSpPr>
        <p:grpSpPr bwMode="auto">
          <a:xfrm>
            <a:off x="3024485" y="1867788"/>
            <a:ext cx="3470275" cy="1176338"/>
            <a:chOff x="487016" y="2400144"/>
            <a:chExt cx="3470275" cy="1176337"/>
          </a:xfrm>
        </p:grpSpPr>
        <p:pic>
          <p:nvPicPr>
            <p:cNvPr id="8" name="Picture 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16" y="2400144"/>
              <a:ext cx="3470275" cy="1176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D:\Aile_Users\aslihan.dogan\Desktop\stock-vector-set-of-jewish-religious-holiday-vector-symbols-11821425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519037"/>
              <a:ext cx="845197" cy="89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Dikdörtgen 9"/>
            <p:cNvSpPr/>
            <p:nvPr/>
          </p:nvSpPr>
          <p:spPr>
            <a:xfrm>
              <a:off x="1547466" y="2665257"/>
              <a:ext cx="1782762" cy="64611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tr-TR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Gelenekler </a:t>
              </a:r>
            </a:p>
            <a:p>
              <a:pPr>
                <a:defRPr/>
              </a:pPr>
              <a:r>
                <a:rPr lang="tr-TR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Adetler</a:t>
              </a:r>
              <a:r>
                <a:rPr lang="tr-TR" dirty="0">
                  <a:latin typeface="Arial" pitchFamily="34" charset="0"/>
                </a:rPr>
                <a:t> </a:t>
              </a:r>
            </a:p>
          </p:txBody>
        </p:sp>
      </p:grpSp>
      <p:sp>
        <p:nvSpPr>
          <p:cNvPr id="11" name="Dikdörtgen 10"/>
          <p:cNvSpPr/>
          <p:nvPr/>
        </p:nvSpPr>
        <p:spPr>
          <a:xfrm>
            <a:off x="1220050" y="3501008"/>
            <a:ext cx="70791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tr-TR" sz="2400" dirty="0"/>
              <a:t>Berdel, kan bedeli evliliği, başlık parası, beşik </a:t>
            </a:r>
            <a:r>
              <a:rPr lang="tr-TR" sz="2400" dirty="0" smtClean="0"/>
              <a:t>kertmesi vb. </a:t>
            </a:r>
            <a:endParaRPr lang="tr-TR" sz="2400" dirty="0"/>
          </a:p>
          <a:p>
            <a:endParaRPr lang="tr-TR" sz="2400" b="1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tr-TR" sz="2400" dirty="0">
                <a:cs typeface="Arial" charset="0"/>
              </a:rPr>
              <a:t>Evde kalırsın </a:t>
            </a:r>
            <a:r>
              <a:rPr lang="tr-TR" sz="2400" dirty="0" smtClean="0">
                <a:cs typeface="Arial" charset="0"/>
              </a:rPr>
              <a:t>baskısı</a:t>
            </a:r>
          </a:p>
          <a:p>
            <a:pPr>
              <a:buFont typeface="Arial" charset="0"/>
              <a:buChar char="•"/>
            </a:pPr>
            <a:endParaRPr lang="tr-TR" sz="2400" dirty="0"/>
          </a:p>
          <a:p>
            <a:pPr>
              <a:buFont typeface="Arial" charset="0"/>
              <a:buChar char="•"/>
            </a:pPr>
            <a:r>
              <a:rPr lang="tr-TR" sz="2400" dirty="0" smtClean="0">
                <a:cs typeface="Arial" charset="0"/>
              </a:rPr>
              <a:t>Atasözleri-deyimler</a:t>
            </a:r>
            <a:endParaRPr lang="tr-TR" sz="2400" dirty="0">
              <a:cs typeface="Arial" charset="0"/>
            </a:endParaRPr>
          </a:p>
        </p:txBody>
      </p:sp>
      <p:sp>
        <p:nvSpPr>
          <p:cNvPr id="13" name="Başlık 2"/>
          <p:cNvSpPr txBox="1">
            <a:spLocks/>
          </p:cNvSpPr>
          <p:nvPr/>
        </p:nvSpPr>
        <p:spPr>
          <a:xfrm>
            <a:off x="1936818" y="-171400"/>
            <a:ext cx="6555489" cy="13575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solidFill>
                  <a:srgbClr val="C00000"/>
                </a:solidFill>
                <a:ea typeface="ＭＳ Ｐゴシック" pitchFamily="34" charset="-128"/>
              </a:rPr>
              <a:t>   </a:t>
            </a:r>
            <a:r>
              <a:rPr lang="tr-TR" sz="2800" b="1" dirty="0" smtClean="0">
                <a:solidFill>
                  <a:srgbClr val="C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Neden Kız Çocukları Erken Yaşta Evlendiriliyor?</a:t>
            </a:r>
          </a:p>
        </p:txBody>
      </p:sp>
    </p:spTree>
    <p:extLst>
      <p:ext uri="{BB962C8B-B14F-4D97-AF65-F5344CB8AC3E}">
        <p14:creationId xmlns:p14="http://schemas.microsoft.com/office/powerpoint/2010/main" xmlns="" val="42107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7"/>
          <p:cNvGrpSpPr>
            <a:grpSpLocks/>
          </p:cNvGrpSpPr>
          <p:nvPr/>
        </p:nvGrpSpPr>
        <p:grpSpPr bwMode="auto">
          <a:xfrm>
            <a:off x="3131840" y="2006110"/>
            <a:ext cx="3707903" cy="1082675"/>
            <a:chOff x="4516935" y="2274888"/>
            <a:chExt cx="3707903" cy="1082675"/>
          </a:xfrm>
        </p:grpSpPr>
        <p:grpSp>
          <p:nvGrpSpPr>
            <p:cNvPr id="8" name="Grup 9"/>
            <p:cNvGrpSpPr>
              <a:grpSpLocks/>
            </p:cNvGrpSpPr>
            <p:nvPr/>
          </p:nvGrpSpPr>
          <p:grpSpPr bwMode="auto">
            <a:xfrm>
              <a:off x="4516935" y="2274888"/>
              <a:ext cx="3707903" cy="1082675"/>
              <a:chOff x="4514248" y="2416436"/>
              <a:chExt cx="3707903" cy="687072"/>
            </a:xfrm>
          </p:grpSpPr>
          <p:pic>
            <p:nvPicPr>
              <p:cNvPr id="10" name="Picture 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4248" y="2416436"/>
                <a:ext cx="3467100" cy="687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Metin kutusu 10"/>
              <p:cNvSpPr txBox="1"/>
              <p:nvPr/>
            </p:nvSpPr>
            <p:spPr>
              <a:xfrm>
                <a:off x="5432914" y="2556470"/>
                <a:ext cx="2789237" cy="2929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tr-TR" sz="2400" b="1" i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Eşitsizlik</a:t>
                </a:r>
                <a:endParaRPr lang="tr-TR" sz="2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p:grpSp>
        <p:pic>
          <p:nvPicPr>
            <p:cNvPr id="9" name="Picture 4" descr="D:\Aile_Users\aslihan.dogan\Desktop\stock-photo-scales-of-justice-with-man-and-woman-sexual-equality-1200484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8363" y="2382042"/>
              <a:ext cx="757238" cy="868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Dikdörtgen 11"/>
          <p:cNvSpPr/>
          <p:nvPr/>
        </p:nvSpPr>
        <p:spPr>
          <a:xfrm>
            <a:off x="827584" y="3573016"/>
            <a:ext cx="74695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tr-TR" sz="2400" dirty="0" smtClean="0"/>
              <a:t>Kadın-erkek eşitsizliği</a:t>
            </a:r>
          </a:p>
          <a:p>
            <a:pPr>
              <a:buFont typeface="Arial" charset="0"/>
              <a:buChar char="•"/>
            </a:pPr>
            <a:endParaRPr lang="tr-TR" sz="2400" dirty="0"/>
          </a:p>
          <a:p>
            <a:pPr>
              <a:buFont typeface="Arial" charset="0"/>
              <a:buChar char="•"/>
            </a:pPr>
            <a:r>
              <a:rPr lang="en-US" sz="2400" dirty="0" err="1"/>
              <a:t>Tüm</a:t>
            </a:r>
            <a:r>
              <a:rPr lang="en-US" sz="2400" dirty="0"/>
              <a:t> </a:t>
            </a:r>
            <a:r>
              <a:rPr lang="en-US" sz="2400" dirty="0" err="1"/>
              <a:t>dünyada</a:t>
            </a:r>
            <a:r>
              <a:rPr lang="en-US" sz="2400" dirty="0"/>
              <a:t> </a:t>
            </a:r>
            <a:r>
              <a:rPr lang="en-US" sz="2400" dirty="0" err="1"/>
              <a:t>aileler</a:t>
            </a:r>
            <a:r>
              <a:rPr lang="en-US" sz="2400" dirty="0"/>
              <a:t> </a:t>
            </a:r>
            <a:r>
              <a:rPr lang="en-US" sz="2400" dirty="0" err="1"/>
              <a:t>kız</a:t>
            </a:r>
            <a:r>
              <a:rPr lang="en-US" sz="2400" dirty="0"/>
              <a:t> </a:t>
            </a:r>
            <a:r>
              <a:rPr lang="en-US" sz="2400" dirty="0" err="1"/>
              <a:t>çocuklarına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 smtClean="0"/>
              <a:t>erke</a:t>
            </a:r>
            <a:r>
              <a:rPr lang="tr-TR" sz="2400" dirty="0" smtClean="0"/>
              <a:t>k</a:t>
            </a:r>
            <a:r>
              <a:rPr lang="en-US" sz="2400" dirty="0" smtClean="0"/>
              <a:t> </a:t>
            </a:r>
            <a:r>
              <a:rPr lang="en-US" sz="2400" dirty="0" err="1"/>
              <a:t>çocuklarına</a:t>
            </a:r>
            <a:r>
              <a:rPr lang="en-US" sz="2400" dirty="0"/>
              <a:t> </a:t>
            </a:r>
            <a:r>
              <a:rPr lang="en-US" sz="2400" dirty="0" err="1"/>
              <a:t>farklı</a:t>
            </a:r>
            <a:r>
              <a:rPr lang="en-US" sz="2400" dirty="0"/>
              <a:t> </a:t>
            </a:r>
            <a:r>
              <a:rPr lang="en-US" sz="2400" dirty="0" err="1"/>
              <a:t>davranı</a:t>
            </a:r>
            <a:r>
              <a:rPr lang="tr-TR" sz="2400" dirty="0" err="1"/>
              <a:t>şlar</a:t>
            </a:r>
            <a:r>
              <a:rPr lang="tr-TR" sz="2400" dirty="0"/>
              <a:t> geliştirebilmektedir. 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13" name="Başlık 2"/>
          <p:cNvSpPr txBox="1">
            <a:spLocks/>
          </p:cNvSpPr>
          <p:nvPr/>
        </p:nvSpPr>
        <p:spPr>
          <a:xfrm>
            <a:off x="1936818" y="-171400"/>
            <a:ext cx="6555489" cy="13575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solidFill>
                  <a:srgbClr val="C00000"/>
                </a:solidFill>
                <a:ea typeface="ＭＳ Ｐゴシック" pitchFamily="34" charset="-128"/>
              </a:rPr>
              <a:t>   </a:t>
            </a:r>
            <a:r>
              <a:rPr lang="tr-TR" sz="2800" b="1" dirty="0" smtClean="0">
                <a:solidFill>
                  <a:srgbClr val="C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Neden Kız Çocukları Erken Yaşta Evlendiriliyor?</a:t>
            </a:r>
          </a:p>
        </p:txBody>
      </p:sp>
    </p:spTree>
    <p:extLst>
      <p:ext uri="{BB962C8B-B14F-4D97-AF65-F5344CB8AC3E}">
        <p14:creationId xmlns:p14="http://schemas.microsoft.com/office/powerpoint/2010/main" xmlns="" val="92301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112367" y="-30017"/>
            <a:ext cx="597666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36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tr-TR" sz="3200" b="1" dirty="0">
                <a:solidFill>
                  <a:srgbClr val="C00000"/>
                </a:solidFill>
                <a:latin typeface="Calibri" pitchFamily="34" charset="0"/>
              </a:rPr>
              <a:t>Erken Yaşta Evlenen Kız Çocuğunu Neler Bekliyor? </a:t>
            </a:r>
          </a:p>
        </p:txBody>
      </p:sp>
      <p:grpSp>
        <p:nvGrpSpPr>
          <p:cNvPr id="7" name="Grup 6"/>
          <p:cNvGrpSpPr/>
          <p:nvPr/>
        </p:nvGrpSpPr>
        <p:grpSpPr>
          <a:xfrm>
            <a:off x="315974" y="1317618"/>
            <a:ext cx="8429625" cy="3119494"/>
            <a:chOff x="28575" y="1268413"/>
            <a:chExt cx="8429625" cy="3119494"/>
          </a:xfrm>
        </p:grpSpPr>
        <p:sp>
          <p:nvSpPr>
            <p:cNvPr id="8" name="Başlık 2"/>
            <p:cNvSpPr txBox="1">
              <a:spLocks/>
            </p:cNvSpPr>
            <p:nvPr/>
          </p:nvSpPr>
          <p:spPr bwMode="auto">
            <a:xfrm>
              <a:off x="28575" y="1268413"/>
              <a:ext cx="8429625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tr-TR" sz="4400" b="1" dirty="0">
                  <a:solidFill>
                    <a:srgbClr val="C00000"/>
                  </a:solidFill>
                  <a:latin typeface="Calibri" pitchFamily="34" charset="0"/>
                </a:rPr>
                <a:t>   </a:t>
              </a:r>
              <a:endParaRPr lang="tr-TR" sz="4000" b="1" dirty="0">
                <a:solidFill>
                  <a:srgbClr val="520A3D"/>
                </a:solidFill>
                <a:latin typeface="Calibri" pitchFamily="34" charset="0"/>
              </a:endParaRPr>
            </a:p>
            <a:p>
              <a:pPr algn="ctr"/>
              <a:endParaRPr lang="tr-TR" sz="4000" b="1" dirty="0">
                <a:solidFill>
                  <a:srgbClr val="520A3D"/>
                </a:solidFill>
                <a:latin typeface="Calibri" pitchFamily="34" charset="0"/>
              </a:endParaRPr>
            </a:p>
          </p:txBody>
        </p:sp>
        <p:grpSp>
          <p:nvGrpSpPr>
            <p:cNvPr id="9" name="Grup 11"/>
            <p:cNvGrpSpPr>
              <a:grpSpLocks/>
            </p:cNvGrpSpPr>
            <p:nvPr/>
          </p:nvGrpSpPr>
          <p:grpSpPr bwMode="auto">
            <a:xfrm>
              <a:off x="684213" y="2241550"/>
              <a:ext cx="3879548" cy="850214"/>
              <a:chOff x="683568" y="2240867"/>
              <a:chExt cx="3879548" cy="850702"/>
            </a:xfrm>
          </p:grpSpPr>
          <p:pic>
            <p:nvPicPr>
              <p:cNvPr id="21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568" y="2240867"/>
                <a:ext cx="3879548" cy="850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Metin kutusu 21"/>
              <p:cNvSpPr txBox="1"/>
              <p:nvPr/>
            </p:nvSpPr>
            <p:spPr>
              <a:xfrm>
                <a:off x="1464618" y="2298051"/>
                <a:ext cx="2232025" cy="58453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tr-TR" sz="3200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Vijaya" pitchFamily="34" charset="0"/>
                  </a:rPr>
                  <a:t>Yoksulluk</a:t>
                </a:r>
              </a:p>
            </p:txBody>
          </p:sp>
        </p:grpSp>
        <p:grpSp>
          <p:nvGrpSpPr>
            <p:cNvPr id="10" name="Grup 10"/>
            <p:cNvGrpSpPr>
              <a:grpSpLocks/>
            </p:cNvGrpSpPr>
            <p:nvPr/>
          </p:nvGrpSpPr>
          <p:grpSpPr bwMode="auto">
            <a:xfrm>
              <a:off x="666749" y="3497262"/>
              <a:ext cx="3865329" cy="890645"/>
              <a:chOff x="666849" y="3497015"/>
              <a:chExt cx="3865329" cy="774281"/>
            </a:xfrm>
          </p:grpSpPr>
          <p:pic>
            <p:nvPicPr>
              <p:cNvPr id="19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849" y="3497015"/>
                <a:ext cx="3865329" cy="774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Metin kutusu 19"/>
              <p:cNvSpPr txBox="1"/>
              <p:nvPr/>
            </p:nvSpPr>
            <p:spPr>
              <a:xfrm>
                <a:off x="1332373" y="3553598"/>
                <a:ext cx="2087202" cy="6154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tr-TR"/>
                </a:defPPr>
              </a:lstStyle>
              <a:p>
                <a:pPr>
                  <a:defRPr/>
                </a:pPr>
                <a:r>
                  <a:rPr lang="tr-TR" sz="2000" b="1" i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Vijaya" pitchFamily="34" charset="0"/>
                  </a:rPr>
                  <a:t>Eğitim Hayatının Sonlanması</a:t>
                </a:r>
                <a:endParaRPr lang="tr-TR" sz="20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Vijaya" pitchFamily="34" charset="0"/>
                </a:endParaRPr>
              </a:p>
            </p:txBody>
          </p:sp>
        </p:grpSp>
        <p:grpSp>
          <p:nvGrpSpPr>
            <p:cNvPr id="11" name="Grup 15"/>
            <p:cNvGrpSpPr>
              <a:grpSpLocks/>
            </p:cNvGrpSpPr>
            <p:nvPr/>
          </p:nvGrpSpPr>
          <p:grpSpPr bwMode="auto">
            <a:xfrm>
              <a:off x="4719638" y="3608388"/>
              <a:ext cx="3505200" cy="692150"/>
              <a:chOff x="4668091" y="2244355"/>
              <a:chExt cx="3505200" cy="691964"/>
            </a:xfrm>
          </p:grpSpPr>
          <p:pic>
            <p:nvPicPr>
              <p:cNvPr id="17" name="Picture 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8091" y="2244355"/>
                <a:ext cx="3505200" cy="6919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Metin kutusu 17"/>
              <p:cNvSpPr txBox="1"/>
              <p:nvPr/>
            </p:nvSpPr>
            <p:spPr>
              <a:xfrm>
                <a:off x="5671391" y="2298315"/>
                <a:ext cx="1251048" cy="58461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tr-TR" sz="3200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Şiddet</a:t>
                </a:r>
              </a:p>
            </p:txBody>
          </p:sp>
        </p:grpSp>
        <p:grpSp>
          <p:nvGrpSpPr>
            <p:cNvPr id="12" name="Grup 11"/>
            <p:cNvGrpSpPr/>
            <p:nvPr/>
          </p:nvGrpSpPr>
          <p:grpSpPr>
            <a:xfrm>
              <a:off x="4613275" y="2241550"/>
              <a:ext cx="3512367" cy="744537"/>
              <a:chOff x="608013" y="4916488"/>
              <a:chExt cx="3512367" cy="744537"/>
            </a:xfrm>
          </p:grpSpPr>
          <p:pic>
            <p:nvPicPr>
              <p:cNvPr id="14" name="Picture 1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013" y="4916488"/>
                <a:ext cx="3470275" cy="744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Metin kutusu 14"/>
              <p:cNvSpPr txBox="1"/>
              <p:nvPr/>
            </p:nvSpPr>
            <p:spPr>
              <a:xfrm>
                <a:off x="1352550" y="4995863"/>
                <a:ext cx="27678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tr-TR" sz="2400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Sağlık</a:t>
                </a:r>
                <a:r>
                  <a:rPr lang="tr-TR" sz="2400" dirty="0">
                    <a:latin typeface="Arial" pitchFamily="34" charset="0"/>
                  </a:rPr>
                  <a:t> </a:t>
                </a:r>
                <a:r>
                  <a:rPr lang="tr-TR" sz="2400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Problemleri</a:t>
                </a:r>
              </a:p>
            </p:txBody>
          </p:sp>
          <p:pic>
            <p:nvPicPr>
              <p:cNvPr id="16" name="Picture 2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163" y="4978400"/>
                <a:ext cx="687387" cy="620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3" name="Picture 2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3300" y="3662363"/>
              <a:ext cx="528638" cy="569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" name="Picture 2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46109" y="2392455"/>
            <a:ext cx="711207" cy="615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46109" y="3644429"/>
            <a:ext cx="625615" cy="65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056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411760" y="-71203"/>
            <a:ext cx="597666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36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tr-TR" sz="3200" b="1" dirty="0">
                <a:solidFill>
                  <a:srgbClr val="520A3D"/>
                </a:solidFill>
                <a:latin typeface="Calibri" pitchFamily="34" charset="0"/>
              </a:rPr>
              <a:t>Erken Yaşta Evlenen Kız Çocuğunu Neler Bekliyor? </a:t>
            </a:r>
          </a:p>
        </p:txBody>
      </p:sp>
      <p:grpSp>
        <p:nvGrpSpPr>
          <p:cNvPr id="7" name="Grup 11"/>
          <p:cNvGrpSpPr>
            <a:grpSpLocks/>
          </p:cNvGrpSpPr>
          <p:nvPr/>
        </p:nvGrpSpPr>
        <p:grpSpPr bwMode="auto">
          <a:xfrm>
            <a:off x="2776538" y="2077426"/>
            <a:ext cx="3595662" cy="991533"/>
            <a:chOff x="683568" y="2240868"/>
            <a:chExt cx="3448050" cy="756084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240868"/>
              <a:ext cx="3448050" cy="756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Metin kutusu 8"/>
            <p:cNvSpPr txBox="1"/>
            <p:nvPr/>
          </p:nvSpPr>
          <p:spPr>
            <a:xfrm>
              <a:off x="1464618" y="2298051"/>
              <a:ext cx="2232025" cy="5845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tr-TR" sz="3200" b="1" i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Yoksulluk</a:t>
              </a:r>
            </a:p>
          </p:txBody>
        </p:sp>
      </p:grpSp>
      <p:sp>
        <p:nvSpPr>
          <p:cNvPr id="10" name="Metin kutusu 2"/>
          <p:cNvSpPr txBox="1">
            <a:spLocks noChangeArrowheads="1"/>
          </p:cNvSpPr>
          <p:nvPr/>
        </p:nvSpPr>
        <p:spPr bwMode="auto">
          <a:xfrm>
            <a:off x="1730478" y="3429000"/>
            <a:ext cx="604867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tr-TR" sz="2400" dirty="0"/>
              <a:t>Eğitim ve istihdam olanaklarından yeteri kadar yararlanamamış çocuklar, evlendiklerinde ekonomik özgürlükten yoksun, eğitimsiz bireyler olarak kalmakta bu durum onları daha da yoksullaşmaktadır</a:t>
            </a:r>
            <a:r>
              <a:rPr lang="tr-TR" sz="2000" dirty="0"/>
              <a:t>.  </a:t>
            </a:r>
          </a:p>
        </p:txBody>
      </p:sp>
      <p:pic>
        <p:nvPicPr>
          <p:cNvPr id="12" name="Picture 2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37282" y="2152416"/>
            <a:ext cx="885762" cy="76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480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9863" y="3334061"/>
            <a:ext cx="20875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 9"/>
          <p:cNvGrpSpPr>
            <a:grpSpLocks/>
          </p:cNvGrpSpPr>
          <p:nvPr/>
        </p:nvGrpSpPr>
        <p:grpSpPr bwMode="auto">
          <a:xfrm>
            <a:off x="2892198" y="1887247"/>
            <a:ext cx="3912050" cy="1200331"/>
            <a:chOff x="2891561" y="2099588"/>
            <a:chExt cx="3486150" cy="1041449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561" y="2099588"/>
              <a:ext cx="3486150" cy="698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Metin kutusu 10"/>
            <p:cNvSpPr txBox="1"/>
            <p:nvPr/>
          </p:nvSpPr>
          <p:spPr>
            <a:xfrm>
              <a:off x="3526788" y="2099589"/>
              <a:ext cx="2850923" cy="10414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tr-TR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Eğitim Olanaklarından Yoksunluk</a:t>
              </a:r>
            </a:p>
          </p:txBody>
        </p:sp>
      </p:grpSp>
      <p:sp>
        <p:nvSpPr>
          <p:cNvPr id="12" name="Metin kutusu 2"/>
          <p:cNvSpPr txBox="1">
            <a:spLocks noChangeArrowheads="1"/>
          </p:cNvSpPr>
          <p:nvPr/>
        </p:nvSpPr>
        <p:spPr bwMode="auto">
          <a:xfrm flipH="1">
            <a:off x="4635273" y="3221796"/>
            <a:ext cx="338455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2000" dirty="0">
                <a:cs typeface="Arial" charset="0"/>
              </a:rPr>
              <a:t>Erken yaşta evlendirilen kız çocuklarının eğitim yaşamları sona ermektedir. </a:t>
            </a:r>
          </a:p>
          <a:p>
            <a:pPr eaLnBrk="1" hangingPunct="1"/>
            <a:endParaRPr lang="tr-TR" sz="2000" dirty="0">
              <a:cs typeface="Arial" charset="0"/>
            </a:endParaRPr>
          </a:p>
          <a:p>
            <a:pPr algn="ctr" eaLnBrk="1" hangingPunct="1"/>
            <a:r>
              <a:rPr lang="tr-TR" sz="2000" b="1" dirty="0">
                <a:cs typeface="Arial" charset="0"/>
              </a:rPr>
              <a:t>ERKEN EVLİLİK ÇOCUKLARIN EĞİTİM HAKKININ İHLALİDİR</a:t>
            </a:r>
            <a:r>
              <a:rPr lang="tr-TR" sz="2000" dirty="0">
                <a:cs typeface="Arial" charset="0"/>
              </a:rPr>
              <a:t>.  </a:t>
            </a:r>
          </a:p>
        </p:txBody>
      </p:sp>
      <p:pic>
        <p:nvPicPr>
          <p:cNvPr id="13" name="Pictur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5619" y="1984879"/>
            <a:ext cx="59027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288033"/>
          </a:xfrm>
        </p:spPr>
        <p:txBody>
          <a:bodyPr/>
          <a:lstStyle/>
          <a:p>
            <a:pPr marL="1371600" lvl="3" indent="0">
              <a:buNone/>
            </a:pPr>
            <a:endParaRPr lang="tr-TR" dirty="0"/>
          </a:p>
        </p:txBody>
      </p:sp>
      <p:sp>
        <p:nvSpPr>
          <p:cNvPr id="15" name="Dikdörtgen 14"/>
          <p:cNvSpPr/>
          <p:nvPr/>
        </p:nvSpPr>
        <p:spPr>
          <a:xfrm>
            <a:off x="2411760" y="-71203"/>
            <a:ext cx="597666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36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tr-TR" sz="3200" b="1" dirty="0">
                <a:solidFill>
                  <a:srgbClr val="520A3D"/>
                </a:solidFill>
                <a:latin typeface="Calibri" pitchFamily="34" charset="0"/>
              </a:rPr>
              <a:t>Erken Yaşta Evlenen Kız Çocuğunu Neler Bekliyor? </a:t>
            </a:r>
          </a:p>
        </p:txBody>
      </p:sp>
    </p:spTree>
    <p:extLst>
      <p:ext uri="{BB962C8B-B14F-4D97-AF65-F5344CB8AC3E}">
        <p14:creationId xmlns:p14="http://schemas.microsoft.com/office/powerpoint/2010/main" xmlns="" val="75391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49137"/>
            <a:ext cx="3684712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4710" y="2091057"/>
            <a:ext cx="576064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Metin kutusu 8"/>
          <p:cNvSpPr txBox="1"/>
          <p:nvPr/>
        </p:nvSpPr>
        <p:spPr>
          <a:xfrm>
            <a:off x="3995936" y="2190791"/>
            <a:ext cx="19442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tr-T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Sağlık</a:t>
            </a:r>
            <a:r>
              <a:rPr lang="tr-TR" sz="3200" dirty="0" smtClean="0"/>
              <a:t> </a:t>
            </a:r>
          </a:p>
        </p:txBody>
      </p:sp>
      <p:sp>
        <p:nvSpPr>
          <p:cNvPr id="10" name="Metin kutusu 2"/>
          <p:cNvSpPr txBox="1">
            <a:spLocks noChangeArrowheads="1"/>
          </p:cNvSpPr>
          <p:nvPr/>
        </p:nvSpPr>
        <p:spPr bwMode="auto">
          <a:xfrm flipH="1">
            <a:off x="3995935" y="3068960"/>
            <a:ext cx="4463911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2000" dirty="0">
                <a:cs typeface="Arial" charset="0"/>
              </a:rPr>
              <a:t>Erken evlilik, kız çocukları için </a:t>
            </a:r>
            <a:r>
              <a:rPr lang="tr-TR" sz="2000" b="1" dirty="0">
                <a:cs typeface="Arial" charset="0"/>
              </a:rPr>
              <a:t>erken cinsel ilişki</a:t>
            </a:r>
            <a:r>
              <a:rPr lang="tr-TR" sz="2000" dirty="0">
                <a:cs typeface="Arial" charset="0"/>
              </a:rPr>
              <a:t> ve erken gebelik demek.</a:t>
            </a:r>
          </a:p>
          <a:p>
            <a:pPr eaLnBrk="1" hangingPunct="1"/>
            <a:endParaRPr lang="tr-TR" sz="2000" dirty="0">
              <a:cs typeface="Arial" charset="0"/>
            </a:endParaRPr>
          </a:p>
          <a:p>
            <a:pPr eaLnBrk="1" hangingPunct="1"/>
            <a:r>
              <a:rPr lang="tr-TR" sz="2000" b="1" dirty="0">
                <a:cs typeface="Arial" charset="0"/>
              </a:rPr>
              <a:t>Adölesan gebelik</a:t>
            </a:r>
            <a:r>
              <a:rPr lang="tr-TR" sz="2000" dirty="0">
                <a:cs typeface="Arial" charset="0"/>
              </a:rPr>
              <a:t>lerde anne ve bebek ölüm oranları daha yüksek. </a:t>
            </a:r>
          </a:p>
          <a:p>
            <a:pPr eaLnBrk="1" hangingPunct="1"/>
            <a:endParaRPr lang="tr-TR" sz="2000" dirty="0">
              <a:cs typeface="Arial" charset="0"/>
            </a:endParaRPr>
          </a:p>
          <a:p>
            <a:pPr eaLnBrk="1" hangingPunct="1"/>
            <a:r>
              <a:rPr lang="tr-TR" sz="2000" dirty="0" smtClean="0"/>
              <a:t>Erken yaşta anne olan kız çocuğu, bebeğine yeterli bakımı veremediğinden sağlıksız çocuklar yetişmektedir. </a:t>
            </a:r>
            <a:endParaRPr lang="tr-TR" sz="2000" dirty="0">
              <a:cs typeface="Arial" charset="0"/>
            </a:endParaRPr>
          </a:p>
        </p:txBody>
      </p:sp>
      <p:pic>
        <p:nvPicPr>
          <p:cNvPr id="11" name="Picture 2" descr="D:\Aile_Users\aslihan.dogan\Desktop\sağlık 2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353" y="3068960"/>
            <a:ext cx="2503487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ikdörtgen 12"/>
          <p:cNvSpPr/>
          <p:nvPr/>
        </p:nvSpPr>
        <p:spPr>
          <a:xfrm>
            <a:off x="2411760" y="-71203"/>
            <a:ext cx="597666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36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tr-TR" sz="3200" b="1" dirty="0">
                <a:solidFill>
                  <a:srgbClr val="520A3D"/>
                </a:solidFill>
                <a:latin typeface="Calibri" pitchFamily="34" charset="0"/>
              </a:rPr>
              <a:t>Erken Yaşta Evlenen Kız Çocuğunu Neler Bekliyor? </a:t>
            </a:r>
          </a:p>
        </p:txBody>
      </p:sp>
    </p:spTree>
    <p:extLst>
      <p:ext uri="{BB962C8B-B14F-4D97-AF65-F5344CB8AC3E}">
        <p14:creationId xmlns:p14="http://schemas.microsoft.com/office/powerpoint/2010/main" xmlns="" val="56172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11"/>
          <p:cNvGrpSpPr>
            <a:grpSpLocks/>
          </p:cNvGrpSpPr>
          <p:nvPr/>
        </p:nvGrpSpPr>
        <p:grpSpPr bwMode="auto">
          <a:xfrm>
            <a:off x="3006734" y="1838113"/>
            <a:ext cx="3653498" cy="721433"/>
            <a:chOff x="4668091" y="2244354"/>
            <a:chExt cx="3653498" cy="721239"/>
          </a:xfrm>
        </p:grpSpPr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68091" y="2244354"/>
              <a:ext cx="3653498" cy="721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8" name="Metin kutusu 7"/>
            <p:cNvSpPr txBox="1"/>
            <p:nvPr/>
          </p:nvSpPr>
          <p:spPr>
            <a:xfrm>
              <a:off x="5671391" y="2298315"/>
              <a:ext cx="1251048" cy="5846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tr-TR" sz="32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Şiddet</a:t>
              </a:r>
            </a:p>
          </p:txBody>
        </p:sp>
      </p:grpSp>
      <p:sp>
        <p:nvSpPr>
          <p:cNvPr id="9" name="Metin kutusu 2"/>
          <p:cNvSpPr txBox="1">
            <a:spLocks noChangeArrowheads="1"/>
          </p:cNvSpPr>
          <p:nvPr/>
        </p:nvSpPr>
        <p:spPr bwMode="auto">
          <a:xfrm flipH="1">
            <a:off x="3491880" y="2780927"/>
            <a:ext cx="504056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2000" dirty="0" smtClean="0">
                <a:latin typeface="Calibri" pitchFamily="34" charset="0"/>
              </a:rPr>
              <a:t>Şiddet araştırmalarına göre; kadına yönelik şiddet ve erken yaşta evlilik arasında güçlü bir ilişki vardır. </a:t>
            </a:r>
          </a:p>
          <a:p>
            <a:pPr eaLnBrk="1" hangingPunct="1"/>
            <a:endParaRPr lang="tr-TR" sz="2000" dirty="0">
              <a:latin typeface="Calibri" pitchFamily="34" charset="0"/>
            </a:endParaRPr>
          </a:p>
          <a:p>
            <a:pPr eaLnBrk="1" hangingPunct="1"/>
            <a:r>
              <a:rPr lang="tr-TR" sz="2000" dirty="0" smtClean="0">
                <a:latin typeface="Calibri" pitchFamily="34" charset="0"/>
              </a:rPr>
              <a:t>Kendilerini </a:t>
            </a:r>
            <a:r>
              <a:rPr lang="tr-TR" sz="2000" dirty="0">
                <a:latin typeface="Calibri" pitchFamily="34" charset="0"/>
              </a:rPr>
              <a:t>koruyamayacak kadar küçük yaşta evlendirilen kız çocukları </a:t>
            </a:r>
            <a:r>
              <a:rPr lang="tr-TR" sz="2000" b="1" u="sng" dirty="0">
                <a:solidFill>
                  <a:srgbClr val="C00000"/>
                </a:solidFill>
                <a:latin typeface="Calibri" pitchFamily="34" charset="0"/>
              </a:rPr>
              <a:t>fiziksel, cinsel ve psikolojik şiddet</a:t>
            </a:r>
            <a:r>
              <a:rPr lang="tr-TR" sz="2000" dirty="0">
                <a:latin typeface="Calibri" pitchFamily="34" charset="0"/>
              </a:rPr>
              <a:t>e karşı daha savunmasızdır. </a:t>
            </a:r>
          </a:p>
          <a:p>
            <a:pPr eaLnBrk="1" hangingPunct="1"/>
            <a:endParaRPr lang="tr-TR" sz="2000" dirty="0">
              <a:latin typeface="Calibri" pitchFamily="34" charset="0"/>
            </a:endParaRPr>
          </a:p>
          <a:p>
            <a:pPr eaLnBrk="1" hangingPunct="1"/>
            <a:r>
              <a:rPr lang="tr-TR" sz="2000" dirty="0">
                <a:latin typeface="Calibri" pitchFamily="34" charset="0"/>
              </a:rPr>
              <a:t>Şiddetin kaynağı yalnızca eş değil,  değil, kaynana, kayınbaba, görümce vb. de olabilmektedir. </a:t>
            </a:r>
          </a:p>
          <a:p>
            <a:pPr eaLnBrk="1" hangingPunct="1"/>
            <a:endParaRPr lang="tr-TR" sz="2000" dirty="0">
              <a:latin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3" y="3212976"/>
            <a:ext cx="2179151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8186" y="1892089"/>
            <a:ext cx="687387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Dikdörtgen 12"/>
          <p:cNvSpPr/>
          <p:nvPr/>
        </p:nvSpPr>
        <p:spPr>
          <a:xfrm>
            <a:off x="2411760" y="-71203"/>
            <a:ext cx="597666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36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tr-TR" sz="3200" b="1" dirty="0">
                <a:solidFill>
                  <a:srgbClr val="520A3D"/>
                </a:solidFill>
                <a:latin typeface="Calibri" pitchFamily="34" charset="0"/>
              </a:rPr>
              <a:t>Erken Yaşta Evlenen Kız Çocuğunu Neler Bekliyor? </a:t>
            </a:r>
          </a:p>
        </p:txBody>
      </p:sp>
    </p:spTree>
    <p:extLst>
      <p:ext uri="{BB962C8B-B14F-4D97-AF65-F5344CB8AC3E}">
        <p14:creationId xmlns:p14="http://schemas.microsoft.com/office/powerpoint/2010/main" xmlns="" val="242651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7" y="1239442"/>
            <a:ext cx="3270313" cy="3053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631901" y="5301208"/>
            <a:ext cx="2440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C00000"/>
                </a:solidFill>
              </a:rPr>
              <a:t>Teşekkürler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72027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Çocuk Hakları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755576" y="1133594"/>
            <a:ext cx="7402989" cy="5217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/>
              <a:t>Bir İsme Ve Vatandaşlığa Sahip Olma Ve Bunu Koruma Hakkı;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/>
              <a:t>Yaşama Ve Gelişme Hakkı;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/>
              <a:t>Sağlık Hizmetlerine Erişim Hakkı;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/>
              <a:t>Eğitime Erişim Hakkı;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/>
              <a:t>Sosyal Güvenlik Hizmetlerine Erişim Hakkı;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/>
              <a:t>İnsana Yakışır Bir Yaşam Standardına Erişim Hakkı;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/>
              <a:t>Eğlence, Dinlenme Ve Kültürel Etkinlikler İçin Zamana Sahip Olma Hakkı;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/>
              <a:t>İstismar Ve İhmalden Korunma Hakkı;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/>
              <a:t>Uyuşturucu Bağımlılığından Korunma Hakkı;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/>
              <a:t>Cinsel Sömürüden Korunma Hakkı;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/>
              <a:t>Ekonomik Sömürüden Korunma Hakkı;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/>
              <a:t>Satış, Kaçırılma Ve Zorla </a:t>
            </a:r>
            <a:r>
              <a:rPr lang="tr-TR" sz="1600" dirty="0" err="1" smtClean="0"/>
              <a:t>Alıkoyma’dan</a:t>
            </a:r>
            <a:r>
              <a:rPr lang="tr-TR" sz="1600" dirty="0" smtClean="0"/>
              <a:t> Korunma Hakkı;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/>
              <a:t>Diğer </a:t>
            </a:r>
            <a:r>
              <a:rPr lang="tr-TR" sz="1600" dirty="0" err="1" smtClean="0"/>
              <a:t>Suistimal</a:t>
            </a:r>
            <a:r>
              <a:rPr lang="tr-TR" sz="1600" dirty="0" smtClean="0"/>
              <a:t> Biçimlerinden Korunma Hakkı; </a:t>
            </a:r>
            <a:r>
              <a:rPr lang="tr-TR" sz="1600" dirty="0" err="1" smtClean="0"/>
              <a:t>İşkence’den</a:t>
            </a:r>
            <a:r>
              <a:rPr lang="tr-TR" sz="1600" dirty="0" smtClean="0"/>
              <a:t> Korunma Hakkı;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/>
              <a:t>Özgürlükten Yoksun Bırakıcı Uygulamalardan Korunma Hakkı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xmlns="" val="366059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059832" y="260648"/>
            <a:ext cx="30796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tr-TR" sz="4000" b="1" kern="0" dirty="0" smtClean="0">
                <a:solidFill>
                  <a:srgbClr val="C00000"/>
                </a:solidFill>
              </a:rPr>
              <a:t>Evlilik  </a:t>
            </a:r>
            <a:r>
              <a:rPr lang="tr-TR" sz="4000" b="1" kern="0" dirty="0">
                <a:solidFill>
                  <a:srgbClr val="C00000"/>
                </a:solidFill>
              </a:rPr>
              <a:t>Nedir?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835696" y="1484784"/>
            <a:ext cx="5400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/>
              <a:t>İki </a:t>
            </a:r>
            <a:r>
              <a:rPr lang="tr-TR" sz="4000" b="1" dirty="0"/>
              <a:t>yetişkin</a:t>
            </a:r>
            <a:r>
              <a:rPr lang="tr-TR" sz="3200" dirty="0">
                <a:solidFill>
                  <a:srgbClr val="FF4F4F"/>
                </a:solidFill>
              </a:rPr>
              <a:t> </a:t>
            </a:r>
            <a:r>
              <a:rPr lang="tr-TR" sz="3200" dirty="0"/>
              <a:t>birey tarafından oluşturulmuş, </a:t>
            </a:r>
            <a:r>
              <a:rPr lang="tr-TR" sz="4000" b="1" dirty="0" smtClean="0"/>
              <a:t>resmî</a:t>
            </a:r>
            <a:r>
              <a:rPr lang="tr-TR" sz="3200" b="1" dirty="0" smtClean="0">
                <a:solidFill>
                  <a:srgbClr val="FF66FF"/>
                </a:solidFill>
              </a:rPr>
              <a:t> </a:t>
            </a:r>
            <a:r>
              <a:rPr lang="tr-TR" sz="3200" dirty="0"/>
              <a:t>veya </a:t>
            </a:r>
            <a:r>
              <a:rPr lang="tr-TR" sz="4000" b="1" dirty="0" smtClean="0"/>
              <a:t>dinî</a:t>
            </a:r>
            <a:r>
              <a:rPr lang="tr-TR" sz="3200" b="1" dirty="0" smtClean="0"/>
              <a:t> </a:t>
            </a:r>
            <a:r>
              <a:rPr lang="tr-TR" sz="3200" dirty="0" smtClean="0"/>
              <a:t>olarak gerçekleştirilebilen </a:t>
            </a:r>
            <a:r>
              <a:rPr lang="tr-TR" sz="3200" dirty="0"/>
              <a:t>toplum tarafından </a:t>
            </a:r>
            <a:r>
              <a:rPr lang="tr-TR" sz="4000" b="1" dirty="0"/>
              <a:t>tanınan</a:t>
            </a:r>
            <a:r>
              <a:rPr lang="tr-TR" sz="3200" dirty="0"/>
              <a:t> ve </a:t>
            </a:r>
            <a:r>
              <a:rPr lang="tr-TR" sz="4000" b="1" dirty="0"/>
              <a:t>onaylanan</a:t>
            </a:r>
            <a:r>
              <a:rPr lang="tr-TR" sz="4000" dirty="0"/>
              <a:t> </a:t>
            </a:r>
            <a:r>
              <a:rPr lang="tr-TR" sz="4000" b="1" dirty="0"/>
              <a:t>meşru</a:t>
            </a:r>
            <a:r>
              <a:rPr lang="tr-TR" sz="4000" dirty="0"/>
              <a:t> </a:t>
            </a:r>
            <a:r>
              <a:rPr lang="tr-TR" sz="4000" b="1" dirty="0"/>
              <a:t>bir birliktelik </a:t>
            </a:r>
            <a:r>
              <a:rPr lang="tr-TR" sz="3200" dirty="0"/>
              <a:t>olarak </a:t>
            </a:r>
            <a:r>
              <a:rPr lang="tr-TR" sz="3200" dirty="0" smtClean="0"/>
              <a:t>tanımlanmaktadır.</a:t>
            </a:r>
            <a:endParaRPr lang="tr-TR" sz="32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6876256" y="6237312"/>
            <a:ext cx="2212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(*) </a:t>
            </a:r>
            <a:r>
              <a:rPr lang="tr-TR" i="1" dirty="0" smtClean="0"/>
              <a:t>demografi sözlüğü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xmlns="" val="308415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339752" y="260648"/>
            <a:ext cx="54911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Erken Yaşta Evlilik </a:t>
            </a:r>
            <a:r>
              <a:rPr lang="tr-TR" sz="4000" b="1" dirty="0" smtClean="0">
                <a:solidFill>
                  <a:srgbClr val="C00000"/>
                </a:solidFill>
              </a:rPr>
              <a:t>Nedir?</a:t>
            </a:r>
            <a:endParaRPr lang="tr-TR" sz="4000" dirty="0">
              <a:solidFill>
                <a:srgbClr val="C000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123728" y="1916832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3600" dirty="0"/>
              <a:t>Taraflardan en az biri  </a:t>
            </a:r>
            <a:r>
              <a:rPr lang="tr-TR" sz="4000" b="1" dirty="0"/>
              <a:t>18 yaşından küçük </a:t>
            </a:r>
            <a:r>
              <a:rPr lang="tr-TR" sz="3600" dirty="0"/>
              <a:t>iki kişinin </a:t>
            </a:r>
            <a:r>
              <a:rPr lang="tr-TR" sz="3600" dirty="0" smtClean="0"/>
              <a:t>bir </a:t>
            </a:r>
            <a:r>
              <a:rPr lang="tr-TR" sz="3600" dirty="0"/>
              <a:t>evlilik sözleşmesiyle birleşmesi anlamına gelmektedir.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84994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447297" y="116632"/>
            <a:ext cx="7668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C00000"/>
                </a:solidFill>
              </a:rPr>
              <a:t>Erken Yaşta Evlilik Çocuk Haklarının İhlalidir!</a:t>
            </a:r>
            <a:endParaRPr lang="tr-TR" sz="2800" b="1" dirty="0">
              <a:solidFill>
                <a:srgbClr val="C000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83568" y="1772816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8000FF"/>
                </a:solidFill>
              </a:rPr>
              <a:t>yaşam</a:t>
            </a:r>
            <a:r>
              <a:rPr lang="en-US" sz="2400" b="1" dirty="0">
                <a:solidFill>
                  <a:srgbClr val="8000FF"/>
                </a:solidFill>
              </a:rPr>
              <a:t> ve </a:t>
            </a:r>
            <a:r>
              <a:rPr lang="en-US" sz="2400" b="1" dirty="0" err="1">
                <a:solidFill>
                  <a:srgbClr val="8000FF"/>
                </a:solidFill>
              </a:rPr>
              <a:t>gelişme</a:t>
            </a:r>
            <a:r>
              <a:rPr lang="en-US" sz="2400" b="1" dirty="0">
                <a:solidFill>
                  <a:srgbClr val="8000FF"/>
                </a:solidFill>
              </a:rPr>
              <a:t> </a:t>
            </a:r>
            <a:r>
              <a:rPr lang="en-US" sz="2400" b="1" dirty="0" err="1">
                <a:solidFill>
                  <a:srgbClr val="8000FF"/>
                </a:solidFill>
              </a:rPr>
              <a:t>hakkı</a:t>
            </a:r>
            <a:r>
              <a:rPr lang="en-US" sz="2400" b="1" dirty="0">
                <a:solidFill>
                  <a:srgbClr val="8000FF"/>
                </a:solidFill>
              </a:rPr>
              <a:t>	</a:t>
            </a:r>
            <a:r>
              <a:rPr lang="en-US" sz="2400" b="1" dirty="0" err="1" smtClean="0">
                <a:solidFill>
                  <a:srgbClr val="FF0000"/>
                </a:solidFill>
              </a:rPr>
              <a:t>anne-babayla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yaşama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hakkı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		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                </a:t>
            </a:r>
            <a:r>
              <a:rPr lang="en-US" sz="2400" b="1" dirty="0" err="1">
                <a:solidFill>
                  <a:srgbClr val="008000"/>
                </a:solidFill>
              </a:rPr>
              <a:t>suiistimal</a:t>
            </a:r>
            <a:r>
              <a:rPr lang="en-US" sz="2400" b="1" dirty="0">
                <a:solidFill>
                  <a:srgbClr val="008000"/>
                </a:solidFill>
              </a:rPr>
              <a:t> ve </a:t>
            </a:r>
            <a:r>
              <a:rPr lang="en-US" sz="2400" b="1" dirty="0" err="1">
                <a:solidFill>
                  <a:srgbClr val="008000"/>
                </a:solidFill>
              </a:rPr>
              <a:t>ihmalden</a:t>
            </a:r>
            <a:r>
              <a:rPr lang="en-US" sz="2400" b="1" dirty="0">
                <a:solidFill>
                  <a:srgbClr val="008000"/>
                </a:solidFill>
              </a:rPr>
              <a:t> </a:t>
            </a:r>
            <a:r>
              <a:rPr lang="en-US" sz="2400" b="1" dirty="0" err="1">
                <a:solidFill>
                  <a:srgbClr val="008000"/>
                </a:solidFill>
              </a:rPr>
              <a:t>korunma</a:t>
            </a:r>
            <a:r>
              <a:rPr lang="en-US" sz="2400" b="1" dirty="0">
                <a:solidFill>
                  <a:srgbClr val="008000"/>
                </a:solidFill>
              </a:rPr>
              <a:t> </a:t>
            </a:r>
            <a:r>
              <a:rPr lang="en-US" sz="2400" b="1" dirty="0" err="1">
                <a:solidFill>
                  <a:srgbClr val="008000"/>
                </a:solidFill>
              </a:rPr>
              <a:t>hakkı</a:t>
            </a:r>
            <a:endParaRPr lang="en-US" sz="2400" b="1" dirty="0">
              <a:solidFill>
                <a:srgbClr val="008000"/>
              </a:solidFill>
            </a:endParaRPr>
          </a:p>
          <a:p>
            <a:r>
              <a:rPr lang="en-US" sz="2400" b="1" dirty="0">
                <a:solidFill>
                  <a:srgbClr val="EF00FE"/>
                </a:solidFill>
              </a:rPr>
              <a:t>                                </a:t>
            </a:r>
          </a:p>
          <a:p>
            <a:r>
              <a:rPr lang="en-US" sz="2400" b="1" dirty="0">
                <a:solidFill>
                  <a:srgbClr val="EF00FE"/>
                </a:solidFill>
              </a:rPr>
              <a:t>                               sağlık </a:t>
            </a:r>
            <a:r>
              <a:rPr lang="en-US" sz="2400" b="1" dirty="0" err="1">
                <a:solidFill>
                  <a:srgbClr val="EF00FE"/>
                </a:solidFill>
              </a:rPr>
              <a:t>hakkı</a:t>
            </a:r>
            <a:r>
              <a:rPr lang="en-US" sz="2400" b="1" dirty="0">
                <a:solidFill>
                  <a:srgbClr val="EF00FE"/>
                </a:solidFill>
              </a:rPr>
              <a:t>      </a:t>
            </a:r>
            <a:r>
              <a:rPr lang="en-US" sz="2400" b="1" dirty="0" err="1">
                <a:solidFill>
                  <a:srgbClr val="1591E5"/>
                </a:solidFill>
              </a:rPr>
              <a:t>eğitim</a:t>
            </a:r>
            <a:r>
              <a:rPr lang="en-US" sz="2400" b="1" dirty="0">
                <a:solidFill>
                  <a:srgbClr val="1591E5"/>
                </a:solidFill>
              </a:rPr>
              <a:t> </a:t>
            </a:r>
            <a:r>
              <a:rPr lang="en-US" sz="2400" b="1" dirty="0" err="1">
                <a:solidFill>
                  <a:srgbClr val="1591E5"/>
                </a:solidFill>
              </a:rPr>
              <a:t>hakkı</a:t>
            </a:r>
            <a:endParaRPr lang="en-US" sz="2400" b="1" dirty="0">
              <a:solidFill>
                <a:srgbClr val="1591E5"/>
              </a:solidFill>
            </a:endParaRPr>
          </a:p>
          <a:p>
            <a:endParaRPr lang="en-US" sz="2400" b="1" dirty="0">
              <a:solidFill>
                <a:srgbClr val="1591E5"/>
              </a:solidFill>
            </a:endParaRPr>
          </a:p>
          <a:p>
            <a:pPr algn="ctr"/>
            <a:r>
              <a:rPr lang="en-US" sz="2400" b="1" dirty="0" err="1">
                <a:solidFill>
                  <a:srgbClr val="FF0080"/>
                </a:solidFill>
              </a:rPr>
              <a:t>dinlenme</a:t>
            </a:r>
            <a:r>
              <a:rPr lang="en-US" sz="2400" b="1" dirty="0">
                <a:solidFill>
                  <a:srgbClr val="FF0080"/>
                </a:solidFill>
              </a:rPr>
              <a:t>, </a:t>
            </a:r>
            <a:r>
              <a:rPr lang="en-US" sz="2400" b="1" dirty="0" err="1">
                <a:solidFill>
                  <a:srgbClr val="FF0080"/>
                </a:solidFill>
              </a:rPr>
              <a:t>boş</a:t>
            </a:r>
            <a:r>
              <a:rPr lang="en-US" sz="2400" b="1" dirty="0">
                <a:solidFill>
                  <a:srgbClr val="FF0080"/>
                </a:solidFill>
              </a:rPr>
              <a:t> </a:t>
            </a:r>
            <a:r>
              <a:rPr lang="en-US" sz="2400" b="1" dirty="0" err="1">
                <a:solidFill>
                  <a:srgbClr val="FF0080"/>
                </a:solidFill>
              </a:rPr>
              <a:t>zamanlarını</a:t>
            </a:r>
            <a:r>
              <a:rPr lang="en-US" sz="2400" b="1" dirty="0">
                <a:solidFill>
                  <a:srgbClr val="FF0080"/>
                </a:solidFill>
              </a:rPr>
              <a:t> </a:t>
            </a:r>
            <a:r>
              <a:rPr lang="en-US" sz="2400" b="1" dirty="0" err="1">
                <a:solidFill>
                  <a:srgbClr val="FF0080"/>
                </a:solidFill>
              </a:rPr>
              <a:t>değerlendirme</a:t>
            </a:r>
            <a:r>
              <a:rPr lang="en-US" sz="2400" b="1" dirty="0">
                <a:solidFill>
                  <a:srgbClr val="FF0080"/>
                </a:solidFill>
              </a:rPr>
              <a:t> </a:t>
            </a:r>
            <a:r>
              <a:rPr lang="en-US" sz="2400" b="1" dirty="0" err="1">
                <a:solidFill>
                  <a:srgbClr val="FF0080"/>
                </a:solidFill>
              </a:rPr>
              <a:t>hakkı</a:t>
            </a:r>
            <a:endParaRPr lang="en-US" sz="2400" b="1" dirty="0">
              <a:solidFill>
                <a:srgbClr val="FF0080"/>
              </a:solidFill>
            </a:endParaRPr>
          </a:p>
          <a:p>
            <a:endParaRPr lang="en-US" sz="2400" b="1" dirty="0">
              <a:solidFill>
                <a:srgbClr val="66FFCC"/>
              </a:solidFill>
            </a:endParaRPr>
          </a:p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cinsel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sömürüden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korunma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hakkı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tr-TR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tr-TR" sz="2400" b="1" dirty="0" smtClean="0">
                <a:solidFill>
                  <a:srgbClr val="66FFCC"/>
                </a:solidFill>
              </a:rPr>
              <a:t>					</a:t>
            </a:r>
            <a:r>
              <a:rPr lang="en-US" sz="2400" b="1" dirty="0" smtClean="0">
                <a:solidFill>
                  <a:srgbClr val="66FFCC"/>
                </a:solidFill>
              </a:rPr>
              <a:t> </a:t>
            </a:r>
            <a:r>
              <a:rPr lang="en-US" sz="2400" b="1" dirty="0" err="1">
                <a:solidFill>
                  <a:srgbClr val="800080"/>
                </a:solidFill>
              </a:rPr>
              <a:t>ifade</a:t>
            </a:r>
            <a:r>
              <a:rPr lang="en-US" sz="2400" b="1" dirty="0">
                <a:solidFill>
                  <a:srgbClr val="800080"/>
                </a:solidFill>
              </a:rPr>
              <a:t> </a:t>
            </a:r>
            <a:r>
              <a:rPr lang="en-US" sz="2400" b="1" dirty="0" err="1">
                <a:solidFill>
                  <a:srgbClr val="800080"/>
                </a:solidFill>
              </a:rPr>
              <a:t>özgürlüğü</a:t>
            </a:r>
            <a:r>
              <a:rPr lang="tr-TR" sz="2400" b="1" dirty="0">
                <a:solidFill>
                  <a:srgbClr val="800080"/>
                </a:solidFill>
              </a:rPr>
              <a:t> hakkı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xmlns="" val="139020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403648" y="260648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Erken yaşta evlilik bir şiddet </a:t>
            </a:r>
            <a:r>
              <a:rPr lang="en-US" sz="3200" b="1" dirty="0" smtClean="0">
                <a:solidFill>
                  <a:srgbClr val="C00000"/>
                </a:solidFill>
              </a:rPr>
              <a:t>biçimidir</a:t>
            </a:r>
            <a:endParaRPr lang="tr-TR" sz="3200" b="1" dirty="0">
              <a:solidFill>
                <a:srgbClr val="C000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55576" y="1484784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/>
              <a:t>Erken yaşta evlilikler; çocuğa yönelik ve kadına yönelik bir şiddettir. </a:t>
            </a:r>
          </a:p>
          <a:p>
            <a:pPr algn="just"/>
            <a:endParaRPr lang="en-US" sz="2800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tr-TR" sz="2800" i="1" dirty="0" smtClean="0"/>
              <a:t>Erken yaşta evlilik ç</a:t>
            </a:r>
            <a:r>
              <a:rPr lang="en-US" sz="2800" i="1" dirty="0" smtClean="0"/>
              <a:t>ocuğun </a:t>
            </a:r>
            <a:r>
              <a:rPr lang="en-US" sz="2800" i="1" dirty="0"/>
              <a:t>cinsel </a:t>
            </a:r>
            <a:r>
              <a:rPr lang="en-US" sz="2800" i="1" dirty="0" smtClean="0"/>
              <a:t>istismarıdır</a:t>
            </a:r>
            <a:r>
              <a:rPr lang="tr-TR" sz="2800" i="1" dirty="0" smtClean="0"/>
              <a:t>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tr-TR" sz="2800" i="1" dirty="0"/>
              <a:t>Erken yaşta evlilik </a:t>
            </a:r>
            <a:r>
              <a:rPr lang="en-US" sz="2800" i="1" dirty="0" err="1" smtClean="0"/>
              <a:t>çocuk</a:t>
            </a:r>
            <a:r>
              <a:rPr lang="en-US" sz="2800" i="1" dirty="0" smtClean="0"/>
              <a:t> </a:t>
            </a:r>
            <a:r>
              <a:rPr lang="en-US" sz="2800" i="1" dirty="0"/>
              <a:t>işçiliğinin bir </a:t>
            </a:r>
            <a:r>
              <a:rPr lang="en-US" sz="2800" i="1" dirty="0" smtClean="0"/>
              <a:t>türüdür.</a:t>
            </a:r>
            <a:endParaRPr lang="tr-TR" sz="2800" i="1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tr-TR" sz="2800" i="1" dirty="0" smtClean="0"/>
              <a:t>Bir </a:t>
            </a:r>
            <a:r>
              <a:rPr lang="tr-TR" sz="2800" i="1" dirty="0"/>
              <a:t>çocuğun kendini </a:t>
            </a:r>
            <a:r>
              <a:rPr lang="tr-TR" sz="2800" i="1" dirty="0" smtClean="0"/>
              <a:t>geliştirmesine </a:t>
            </a:r>
            <a:r>
              <a:rPr lang="tr-TR" sz="2800" i="1" dirty="0"/>
              <a:t>izin </a:t>
            </a:r>
            <a:r>
              <a:rPr lang="tr-TR" sz="2800" i="1" dirty="0" smtClean="0"/>
              <a:t>vermemek ekonomik şiddettir.</a:t>
            </a:r>
          </a:p>
        </p:txBody>
      </p:sp>
    </p:spTree>
    <p:extLst>
      <p:ext uri="{BB962C8B-B14F-4D97-AF65-F5344CB8AC3E}">
        <p14:creationId xmlns:p14="http://schemas.microsoft.com/office/powerpoint/2010/main" xmlns="" val="21188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123728" y="24418"/>
            <a:ext cx="6679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C00000"/>
                </a:solidFill>
              </a:rPr>
              <a:t>Erken yaşta evlilikler kadın erkek eşitsizliğinin bir sonucudur.</a:t>
            </a:r>
            <a:endParaRPr lang="tr-TR" sz="2800" b="1" dirty="0">
              <a:solidFill>
                <a:srgbClr val="C000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67544" y="1628800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tr-TR" sz="2400" dirty="0" smtClean="0"/>
              <a:t>Kız çocukları, erkek çocuklarına göre daha sıklıkla erken yaşta evlendirilmektedir.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tr-TR" sz="2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2400" dirty="0" smtClean="0"/>
              <a:t>Erken yaşta evliliğin zorluklarını kız çocukları daha ağır deneyimlemektedir.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tr-TR" sz="2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2400" dirty="0" smtClean="0"/>
              <a:t> Bu durum toplumun kız çocuklardan ve erkek çocuklardan beklentileriyle yakından ilgilidir.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xmlns="" val="4235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051720" y="332656"/>
            <a:ext cx="5400600" cy="4448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C00000"/>
                </a:solidFill>
                <a:latin typeface="Calibri"/>
              </a:rPr>
              <a:t>Zorla Evlilik</a:t>
            </a:r>
            <a:r>
              <a:rPr lang="tr-TR" sz="4000" b="1" dirty="0" smtClean="0">
                <a:solidFill>
                  <a:srgbClr val="C00000"/>
                </a:solidFill>
                <a:latin typeface="Calibri"/>
              </a:rPr>
              <a:t> Nedir? </a:t>
            </a:r>
            <a:endParaRPr lang="en-US" sz="40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91580" y="1514701"/>
            <a:ext cx="7560840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  <a:defRPr/>
            </a:pPr>
            <a:r>
              <a:rPr lang="tr-TR" dirty="0" smtClean="0">
                <a:cs typeface="Arial" charset="0"/>
              </a:rPr>
              <a:t>Taraflardan </a:t>
            </a:r>
            <a:r>
              <a:rPr lang="tr-TR" dirty="0">
                <a:cs typeface="Arial" charset="0"/>
              </a:rPr>
              <a:t>en az birinin evlilik birliğinin </a:t>
            </a:r>
            <a:r>
              <a:rPr lang="tr-TR" b="1" dirty="0">
                <a:cs typeface="Arial" charset="0"/>
              </a:rPr>
              <a:t>gerçekleşmesine, sürdürülmesine </a:t>
            </a:r>
            <a:r>
              <a:rPr lang="tr-TR" dirty="0">
                <a:cs typeface="Arial" charset="0"/>
              </a:rPr>
              <a:t>ve </a:t>
            </a:r>
            <a:r>
              <a:rPr lang="tr-TR" b="1" dirty="0">
                <a:cs typeface="Arial" charset="0"/>
              </a:rPr>
              <a:t>sonlandırılmasına</a:t>
            </a:r>
            <a:r>
              <a:rPr lang="tr-TR" dirty="0">
                <a:cs typeface="Arial" charset="0"/>
              </a:rPr>
              <a:t> ilişkin </a:t>
            </a:r>
            <a:r>
              <a:rPr lang="tr-TR" b="1" dirty="0">
                <a:cs typeface="Arial" charset="0"/>
              </a:rPr>
              <a:t>rıza</a:t>
            </a:r>
            <a:r>
              <a:rPr lang="tr-TR" dirty="0">
                <a:cs typeface="Arial" charset="0"/>
              </a:rPr>
              <a:t>sının, </a:t>
            </a:r>
            <a:r>
              <a:rPr lang="tr-TR" dirty="0"/>
              <a:t>tam ve </a:t>
            </a:r>
            <a:r>
              <a:rPr lang="tr-TR" b="1" dirty="0"/>
              <a:t>özgür irade</a:t>
            </a:r>
            <a:r>
              <a:rPr lang="tr-TR" dirty="0"/>
              <a:t>sinin</a:t>
            </a:r>
            <a:r>
              <a:rPr lang="tr-TR" dirty="0">
                <a:cs typeface="Arial" charset="0"/>
              </a:rPr>
              <a:t> olmadığı; </a:t>
            </a:r>
            <a:r>
              <a:rPr lang="tr-TR" b="1" dirty="0">
                <a:cs typeface="Arial" charset="0"/>
              </a:rPr>
              <a:t>baskı, tehdit ve şiddet </a:t>
            </a:r>
            <a:r>
              <a:rPr lang="tr-TR" dirty="0">
                <a:cs typeface="Arial" charset="0"/>
              </a:rPr>
              <a:t>ile gerçekleşen evliliklerdir</a:t>
            </a:r>
            <a:r>
              <a:rPr lang="tr-TR" sz="2800" dirty="0">
                <a:cs typeface="Arial" charset="0"/>
              </a:rPr>
              <a:t>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tr-TR" sz="2000" dirty="0">
              <a:solidFill>
                <a:prstClr val="black"/>
              </a:solidFill>
              <a:latin typeface="Calibri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tr-TR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MS Mincho" panose="02020609040205080304" pitchFamily="49" charset="-128"/>
                <a:cs typeface="Times New Roman" panose="02020603050405020304" pitchFamily="18" charset="0"/>
              </a:rPr>
              <a:t>18 yaşından küçük evlilikler</a:t>
            </a:r>
            <a:r>
              <a:rPr kumimoji="0" lang="tr-TR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MS Mincho" panose="02020609040205080304" pitchFamily="49" charset="-128"/>
                <a:cs typeface="Times New Roman" panose="02020603050405020304" pitchFamily="18" charset="0"/>
              </a:rPr>
              <a:t> de </a:t>
            </a:r>
            <a:r>
              <a:rPr kumimoji="0" lang="tr-TR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MS Mincho" panose="02020609040205080304" pitchFamily="49" charset="-128"/>
                <a:cs typeface="Times New Roman" panose="02020603050405020304" pitchFamily="18" charset="0"/>
              </a:rPr>
              <a:t>zorla evliliktir. </a:t>
            </a:r>
            <a:endParaRPr kumimoji="0" lang="tr-TR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93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2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4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200" b="1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5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200" b="1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6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200" b="1"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7186</TotalTime>
  <Words>1029</Words>
  <Application>Microsoft Office PowerPoint</Application>
  <PresentationFormat>Ekran Gösterisi (4:3)</PresentationFormat>
  <Paragraphs>248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Slayt Başlıkları</vt:lpstr>
      </vt:variant>
      <vt:variant>
        <vt:i4>29</vt:i4>
      </vt:variant>
    </vt:vector>
  </HeadingPairs>
  <TitlesOfParts>
    <vt:vector size="33" baseType="lpstr">
      <vt:lpstr>3_Ofis Teması</vt:lpstr>
      <vt:lpstr>4_Ofis Teması</vt:lpstr>
      <vt:lpstr>5_Ofis Teması</vt:lpstr>
      <vt:lpstr>6_Ofis Teması</vt:lpstr>
      <vt:lpstr>Slayt 1</vt:lpstr>
      <vt:lpstr>Slayt 2</vt:lpstr>
      <vt:lpstr>Çocuk Hakları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Dünyada Erken Yaşta Evlilikler</vt:lpstr>
      <vt:lpstr>Türkiye’de Erken Yaşta Evlilikler</vt:lpstr>
      <vt:lpstr>Slayt 17</vt:lpstr>
      <vt:lpstr>Neden Kız Çocukları Erken Yaşta Evlendiriliyor?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Kadının Statüsü Genel Müdürlüğü</dc:title>
  <dc:creator>Mustafa ÇADIR</dc:creator>
  <cp:lastModifiedBy>Windows Kullanıcısı</cp:lastModifiedBy>
  <cp:revision>1132</cp:revision>
  <cp:lastPrinted>2014-10-21T08:22:25Z</cp:lastPrinted>
  <dcterms:created xsi:type="dcterms:W3CDTF">2014-01-07T11:48:28Z</dcterms:created>
  <dcterms:modified xsi:type="dcterms:W3CDTF">2024-01-08T11:06:21Z</dcterms:modified>
</cp:coreProperties>
</file>